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14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  <p:sldMasterId id="2147483704" r:id="rId5"/>
    <p:sldMasterId id="2147483699" r:id="rId6"/>
  </p:sldMasterIdLst>
  <p:notesMasterIdLst>
    <p:notesMasterId r:id="rId31"/>
  </p:notesMasterIdLst>
  <p:handoutMasterIdLst>
    <p:handoutMasterId r:id="rId32"/>
  </p:handoutMasterIdLst>
  <p:sldIdLst>
    <p:sldId id="263" r:id="rId7"/>
    <p:sldId id="305" r:id="rId8"/>
    <p:sldId id="306" r:id="rId9"/>
    <p:sldId id="315" r:id="rId10"/>
    <p:sldId id="288" r:id="rId11"/>
    <p:sldId id="294" r:id="rId12"/>
    <p:sldId id="313" r:id="rId13"/>
    <p:sldId id="314" r:id="rId14"/>
    <p:sldId id="297" r:id="rId15"/>
    <p:sldId id="298" r:id="rId16"/>
    <p:sldId id="301" r:id="rId17"/>
    <p:sldId id="308" r:id="rId18"/>
    <p:sldId id="316" r:id="rId19"/>
    <p:sldId id="300" r:id="rId20"/>
    <p:sldId id="293" r:id="rId21"/>
    <p:sldId id="278" r:id="rId22"/>
    <p:sldId id="310" r:id="rId23"/>
    <p:sldId id="304" r:id="rId24"/>
    <p:sldId id="317" r:id="rId25"/>
    <p:sldId id="311" r:id="rId26"/>
    <p:sldId id="282" r:id="rId27"/>
    <p:sldId id="285" r:id="rId28"/>
    <p:sldId id="312" r:id="rId29"/>
    <p:sldId id="290" r:id="rId3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FAD57D-89CA-A860-5290-DA9A69BFEC36}" name="Toulev  Kyrill" initials="KT" userId="S::toulevk@ethz.ch::0fd7ffba-2565-40a7-8be4-7e863f913e2c" providerId="AD"/>
  <p188:author id="{C9481F87-D3C4-C21A-356B-72D160A61827}" name="Frey  Sebastian" initials="FS" userId="S::sefrey@ethz.ch::4def6578-56e4-4b82-be8c-4bc3a87875d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8638"/>
    <a:srgbClr val="1B1F23"/>
    <a:srgbClr val="30879C"/>
    <a:srgbClr val="318CA1"/>
    <a:srgbClr val="3494AB"/>
    <a:srgbClr val="E3F0E7"/>
    <a:srgbClr val="FFFFFF"/>
    <a:srgbClr val="B4B4B6"/>
    <a:srgbClr val="C6C6C6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4" autoAdjust="0"/>
    <p:restoredTop sz="96349" autoAdjust="0"/>
  </p:normalViewPr>
  <p:slideViewPr>
    <p:cSldViewPr snapToGrid="0" snapToObjects="1">
      <p:cViewPr varScale="1">
        <p:scale>
          <a:sx n="95" d="100"/>
          <a:sy n="95" d="100"/>
        </p:scale>
        <p:origin x="75" y="4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5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7AD5FE-7647-1959-A5F6-1C581314C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C3953-573F-4EB5-E520-7376F6A137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7029-FC2C-4640-9AE8-A7E4563DD7D6}" type="datetimeFigureOut">
              <a:rPr lang="de-CH" smtClean="0"/>
              <a:t>02.06.2025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76DC8-E594-18E1-0FB2-574F2AD5F3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2FCE3-CBFB-397C-8D47-701A8FB7D0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D1134-AC4A-4522-946B-11816DE4409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7995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8:22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20,'0'-1,"1"0,-1 0,1 0,0 1,-1-1,1 0,-1 0,1 1,0-1,0 1,-1-1,1 0,0 1,-1 0,1-1,0 1,0 0,-1 0,1 0,0 0,0 0,0-1,0 1,0 0,1 0,30-3,-27 3,467-5,-252 8,111-3,-314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9:08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52,'283'-12,"-175"5,84-8,-30 2,201 8,-204 7,-145-2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9:08:37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1,'432'22,"-323"-14,-35-2,-12 1,-2-4,1-2,93-11,-124 7,54 2,-57 1,-10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9:08:39.6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66,'365'-17,"-292"16,74-11,19-3,20-3,-171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9:08:51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16,'87'-15,"272"14,28 35,-281-27,118 2,-207-9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9:08:57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3,'195'-3,"237"9,-312 8,-65-7,78 3,54-11,-157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9:10:31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0,'767'67'0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9:10:40.1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0,'1250'166'0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9:15:19.82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54,'386'-15,"-229"6,24-2,143-4,-256 13,-38 1,-1 0,2 2,32 6,-48-4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9:15:21.82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 0,'1233'-101'0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8:48:24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0,'1217'-18'0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8:48:28.5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 0,'1001'-34'0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8:32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17,'0'-1,"1"0,-1 0,1 1,-1-1,1 0,-1 0,1 0,0 1,0 0,0-1,-1 0,1 1,0-1,-1 0,1 1,0-1,0 1,0 0,0-1,0 1,0 0,0 0,0-1,0 1,0 0,0 0,2 0,33-2,-32 2,349 8,-62 1,-15-10,-262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8:39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21,'99'-16,"415"12,-273 6,-202-1,1 1,50 9,-71-8,1-2,24 0,-38-1,11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8:42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70,'1'-1,"0"0,-1-1,1 1,0 0,0 0,0 0,0 0,0 1,0-1,-1 1,1-1,0 0,0 0,1 1,-1-1,0 1,0-1,1 1,0-1,29-9,-29 10,46-11,0 3,1 2,51-1,-9 2,-1-1,150 9,-179 5,-40-4,43 2,-49-6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8:44.3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36,'45'-2,"67"-12,4 0,266 9,-222 6,-140-1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4T18:48:49.4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16,'5'-3,"0"1,0 0,1 1,-1-1,1 0,0 1,-1 0,0 0,1 1,0 0,-1 0,7 1,5-1,448-2,-409 8,-2 0,58 17,-50-9,66 5,-47-6,-67-11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8:49:02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0,'1067'50'0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4DC17-3E8D-F94C-91D3-5E624AEBA41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ABEB-D898-3E42-AE61-56CF49C1D6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84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53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123112" y="2082799"/>
            <a:ext cx="4397376" cy="4397376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477" y="267360"/>
            <a:ext cx="1670462" cy="278410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60476" y="2944056"/>
            <a:ext cx="5760000" cy="360000"/>
          </a:xfrm>
        </p:spPr>
        <p:txBody>
          <a:bodyPr lIns="0" tIns="0" rIns="0" bIns="0" anchor="b"/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0474" y="1752630"/>
            <a:ext cx="10080000" cy="1080000"/>
          </a:xfrm>
        </p:spPr>
        <p:txBody>
          <a:bodyPr anchor="t"/>
          <a:lstStyle>
            <a:lvl1pPr>
              <a:defRPr sz="360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401118" y="3293580"/>
            <a:ext cx="1528333" cy="1528333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8951419" y="3642920"/>
            <a:ext cx="814296" cy="83481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6157" y="3067742"/>
            <a:ext cx="2313855" cy="1985634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9926" y="5674378"/>
            <a:ext cx="327913" cy="281400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4035" y="5365772"/>
            <a:ext cx="281040" cy="23119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3122" y="6023530"/>
            <a:ext cx="322866" cy="223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8755030" y="5644520"/>
            <a:ext cx="2088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273006" y="5334216"/>
            <a:ext cx="15701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282406" y="5954823"/>
            <a:ext cx="2560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60475" y="5558647"/>
            <a:ext cx="5718107" cy="6792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2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800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800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76" y="3670855"/>
            <a:ext cx="5760000" cy="1619466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Sebastian Frey    </a:t>
            </a:r>
            <a:r>
              <a:rPr lang="en-US" noProof="0" dirty="0">
                <a:solidFill>
                  <a:schemeClr val="tx1"/>
                </a:solidFill>
              </a:rPr>
              <a:t>sefrey@iis.ee.ethz.ch</a:t>
            </a:r>
            <a:br>
              <a:rPr lang="en-US" noProof="0" dirty="0">
                <a:solidFill>
                  <a:schemeClr val="tx1"/>
                </a:solidFill>
              </a:rPr>
            </a:b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77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471" y="358050"/>
            <a:ext cx="10080003" cy="59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E06E-014A-5407-FE62-9F2AFD4F78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6CCC-D1E1-B799-B5CE-2644F751B6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9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943583" y="49416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345DB-4E9C-960E-77DC-9BEC0DA8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E0E5-389B-E95A-956D-3D22080BF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4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2646947" y="69540"/>
            <a:ext cx="5635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u="none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6986705" y="2005263"/>
            <a:ext cx="1462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u="none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  <p:pic>
        <p:nvPicPr>
          <p:cNvPr id="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23C7A961-F7A2-7916-B31A-B7FEC57AFA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82" y="2126327"/>
            <a:ext cx="1964750" cy="1964750"/>
          </a:xfrm>
          <a:prstGeom prst="rect">
            <a:avLst/>
          </a:prstGeom>
        </p:spPr>
      </p:pic>
      <p:pic>
        <p:nvPicPr>
          <p:cNvPr id="3" name="Picture 13" descr="A person in a suit&#10;&#10;Description automatically generated">
            <a:extLst>
              <a:ext uri="{FF2B5EF4-FFF2-40B4-BE49-F238E27FC236}">
                <a16:creationId xmlns:a16="http://schemas.microsoft.com/office/drawing/2014/main" id="{42F64F58-DA93-F36C-A758-A3BA4EE7A3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35" y="2121718"/>
            <a:ext cx="1964750" cy="1964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E642E7-0DF9-CD7E-D2EB-AE165C7E54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41" y="2121718"/>
            <a:ext cx="1963784" cy="196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3EB79D8-2820-DF4E-065F-5B381E78349A}"/>
              </a:ext>
            </a:extLst>
          </p:cNvPr>
          <p:cNvSpPr txBox="1"/>
          <p:nvPr userDrawn="1"/>
        </p:nvSpPr>
        <p:spPr>
          <a:xfrm>
            <a:off x="6104272" y="4254986"/>
            <a:ext cx="22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err="1">
                <a:solidFill>
                  <a:schemeClr val="tx1"/>
                </a:solidFill>
                <a:cs typeface="Arial"/>
              </a:rPr>
              <a:t>Dr.</a:t>
            </a:r>
            <a:r>
              <a:rPr lang="en-GB" sz="1800">
                <a:solidFill>
                  <a:schemeClr val="tx1"/>
                </a:solidFill>
                <a:cs typeface="Arial"/>
              </a:rPr>
              <a:t> Andrea </a:t>
            </a:r>
            <a:r>
              <a:rPr lang="en-GB" sz="1800" err="1">
                <a:solidFill>
                  <a:schemeClr val="tx1"/>
                </a:solidFill>
                <a:cs typeface="Arial"/>
              </a:rPr>
              <a:t>Cossettini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E1027A7-D37D-664C-4870-F8F70D2667C0}"/>
              </a:ext>
            </a:extLst>
          </p:cNvPr>
          <p:cNvSpPr txBox="1"/>
          <p:nvPr userDrawn="1"/>
        </p:nvSpPr>
        <p:spPr>
          <a:xfrm>
            <a:off x="3416048" y="4254986"/>
            <a:ext cx="22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err="1">
                <a:solidFill>
                  <a:schemeClr val="tx1"/>
                </a:solidFill>
                <a:cs typeface="Arial"/>
              </a:rPr>
              <a:t>Dr.</a:t>
            </a:r>
            <a:r>
              <a:rPr lang="en-GB" sz="1800">
                <a:solidFill>
                  <a:schemeClr val="tx1"/>
                </a:solidFill>
                <a:cs typeface="Arial"/>
              </a:rPr>
              <a:t> Victor </a:t>
            </a:r>
            <a:r>
              <a:rPr lang="en-GB" sz="1800" err="1">
                <a:solidFill>
                  <a:schemeClr val="tx1"/>
                </a:solidFill>
                <a:cs typeface="Arial"/>
              </a:rPr>
              <a:t>Kartsch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9CFA83F-5A66-C9AF-70E3-3D97AA882E24}"/>
              </a:ext>
            </a:extLst>
          </p:cNvPr>
          <p:cNvSpPr txBox="1"/>
          <p:nvPr userDrawn="1"/>
        </p:nvSpPr>
        <p:spPr>
          <a:xfrm>
            <a:off x="726374" y="4262204"/>
            <a:ext cx="22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>
                <a:solidFill>
                  <a:schemeClr val="tx1"/>
                </a:solidFill>
                <a:cs typeface="Arial"/>
              </a:rPr>
              <a:t>Thorir Ingolfsson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55C403F-462A-02E9-0DC0-6D907209A877}"/>
              </a:ext>
            </a:extLst>
          </p:cNvPr>
          <p:cNvSpPr txBox="1"/>
          <p:nvPr userDrawn="1"/>
        </p:nvSpPr>
        <p:spPr>
          <a:xfrm>
            <a:off x="9018225" y="4250791"/>
            <a:ext cx="22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>
                <a:solidFill>
                  <a:schemeClr val="tx1"/>
                </a:solidFill>
                <a:cs typeface="Arial"/>
              </a:rPr>
              <a:t>Prof. </a:t>
            </a:r>
            <a:r>
              <a:rPr lang="en-GB" sz="1800" err="1">
                <a:solidFill>
                  <a:schemeClr val="tx1"/>
                </a:solidFill>
                <a:cs typeface="Arial"/>
              </a:rPr>
              <a:t>Dr.</a:t>
            </a:r>
            <a:r>
              <a:rPr lang="en-GB" sz="1800">
                <a:solidFill>
                  <a:schemeClr val="tx1"/>
                </a:solidFill>
                <a:cs typeface="Arial"/>
              </a:rPr>
              <a:t> Luca </a:t>
            </a:r>
            <a:r>
              <a:rPr lang="en-GB" sz="1800" err="1">
                <a:solidFill>
                  <a:schemeClr val="tx1"/>
                </a:solidFill>
                <a:cs typeface="Arial"/>
              </a:rPr>
              <a:t>Benini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Thorir Mar Ingolfsson – PHD Student – PULP Platform | LinkedIn">
            <a:extLst>
              <a:ext uri="{FF2B5EF4-FFF2-40B4-BE49-F238E27FC236}">
                <a16:creationId xmlns:a16="http://schemas.microsoft.com/office/drawing/2014/main" id="{6EF8910E-41FD-A842-3C4C-D12F0A167D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07" y="2121717"/>
            <a:ext cx="1963783" cy="19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449" y="1335036"/>
            <a:ext cx="4966510" cy="4592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29" y="6148596"/>
            <a:ext cx="930240" cy="153075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530" y="1335036"/>
            <a:ext cx="4762406" cy="459225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3817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29" y="6148596"/>
            <a:ext cx="930240" cy="1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57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29" y="6148596"/>
            <a:ext cx="930240" cy="153075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529" y="246007"/>
            <a:ext cx="10137122" cy="5681278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51567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68" y="936000"/>
            <a:ext cx="5040000" cy="5220000"/>
          </a:xfrm>
        </p:spPr>
        <p:txBody>
          <a:bodyPr lIns="0"/>
          <a:lstStyle>
            <a:lvl1pPr marL="288004" indent="-288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04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20000" indent="-216004"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36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152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60244" y="936000"/>
            <a:ext cx="5765986" cy="5220000"/>
          </a:xfrm>
        </p:spPr>
        <p:txBody>
          <a:bodyPr lIns="468000" tIns="252000"/>
          <a:lstStyle>
            <a:lvl1pPr marL="0" indent="0">
              <a:lnSpc>
                <a:spcPts val="1000"/>
              </a:lnSpc>
              <a:buNone/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3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68" y="936000"/>
            <a:ext cx="5040000" cy="5220000"/>
          </a:xfrm>
        </p:spPr>
        <p:txBody>
          <a:bodyPr lIns="0"/>
          <a:lstStyle>
            <a:lvl1pPr marL="288004" indent="-288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04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20000" indent="-216004"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36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152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60244" y="936000"/>
            <a:ext cx="5765986" cy="5220000"/>
          </a:xfrm>
        </p:spPr>
        <p:txBody>
          <a:bodyPr lIns="468000" tIns="252000"/>
          <a:lstStyle>
            <a:lvl1pPr marL="0" indent="0">
              <a:lnSpc>
                <a:spcPts val="1000"/>
              </a:lnSpc>
              <a:buNone/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75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1930400" y="1974485"/>
            <a:ext cx="3118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6492044" y="1486792"/>
            <a:ext cx="3244192" cy="3244192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6986705" y="2005263"/>
            <a:ext cx="1462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99423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90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68" y="936000"/>
            <a:ext cx="10080003" cy="5220000"/>
          </a:xfrm>
        </p:spPr>
        <p:txBody>
          <a:bodyPr lIns="0"/>
          <a:lstStyle>
            <a:lvl1pPr marL="288004" indent="-288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04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20000" indent="-216004"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36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152000" indent="-21600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CE87C-D408-F1BF-12B7-86ECA8EFAD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3571B-ED1F-6BDB-92CE-CA5603E907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55350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20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68" y="936000"/>
            <a:ext cx="5040000" cy="5220000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9071" y="936000"/>
            <a:ext cx="5040000" cy="5220000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1C13B-2ED2-012B-DA18-74A8888B813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9827-4952-A1FA-90FF-A91AA45182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894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99071" y="936000"/>
            <a:ext cx="6480000" cy="522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71" y="936000"/>
            <a:ext cx="3600000" cy="522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60C5-3431-02AA-0B19-3BC24C47C0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E4A46-3F1B-65D6-3335-68EE16C10F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3202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71" y="936000"/>
            <a:ext cx="6480000" cy="522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79071" y="936000"/>
            <a:ext cx="3600000" cy="522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4F791-F27E-1C90-770D-077FEE0FAC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2004D-8CF5-4A97-B614-AEFFC81C9A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732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71" y="936000"/>
            <a:ext cx="10080000" cy="2520000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9071" y="3458850"/>
            <a:ext cx="5040000" cy="27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9071" y="3458850"/>
            <a:ext cx="5040000" cy="27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4534-48AA-5A3E-1540-8E022C79DA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6C93-B908-A62A-A4B0-DF4DA716C1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8099" y="936000"/>
            <a:ext cx="3240000" cy="504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728103" y="936000"/>
            <a:ext cx="3240000" cy="504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148103" y="936000"/>
            <a:ext cx="3240000" cy="504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BAF7F8-062D-5945-57D0-C5DEA2735CF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0F65-11DA-DDB0-E48A-235A7CD4CC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417846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3336" y="936000"/>
            <a:ext cx="5040000" cy="252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343340" y="936000"/>
            <a:ext cx="5040000" cy="252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03336" y="3456000"/>
            <a:ext cx="5040000" cy="252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343340" y="3456000"/>
            <a:ext cx="5040000" cy="2520000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72"/>
              </a:spcBef>
              <a:defRPr sz="1890"/>
            </a:lvl1pPr>
            <a:lvl2pPr>
              <a:lnSpc>
                <a:spcPct val="100000"/>
              </a:lnSpc>
              <a:spcBef>
                <a:spcPts val="378"/>
              </a:spcBef>
              <a:defRPr sz="1701"/>
            </a:lvl2pPr>
            <a:lvl3pPr>
              <a:lnSpc>
                <a:spcPct val="100000"/>
              </a:lnSpc>
              <a:spcBef>
                <a:spcPts val="378"/>
              </a:spcBef>
              <a:defRPr sz="1512"/>
            </a:lvl3pPr>
            <a:lvl4pPr marL="1018520" indent="-168003">
              <a:lnSpc>
                <a:spcPct val="100000"/>
              </a:lnSpc>
              <a:spcBef>
                <a:spcPts val="378"/>
              </a:spcBef>
              <a:defRPr sz="1323"/>
            </a:lvl4pPr>
            <a:lvl5pPr>
              <a:defRPr sz="1323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E07F18-7057-6D4C-C1AE-CDB7EFB5F7B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41A96-8360-035A-4281-EFD9ECC9B8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350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011D7-C988-1AF4-003D-45A671E8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FAE4-C3FB-EECC-9391-42180C830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7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heme" Target="../theme/theme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10401090" y="-2"/>
            <a:ext cx="1119398" cy="1119398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9071" y="170391"/>
            <a:ext cx="10080000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071" y="936731"/>
            <a:ext cx="10080002" cy="522000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/>
              <a:t>First line of text</a:t>
            </a:r>
          </a:p>
          <a:p>
            <a:pPr lvl="1"/>
            <a:r>
              <a:rPr lang="en-US" noProof="0"/>
              <a:t>Subtitle</a:t>
            </a:r>
          </a:p>
          <a:p>
            <a:pPr lvl="2"/>
            <a:r>
              <a:rPr lang="en-US" noProof="0"/>
              <a:t>Sub-subtitle</a:t>
            </a:r>
          </a:p>
          <a:p>
            <a:pPr lvl="3"/>
            <a:r>
              <a:rPr lang="en-US" noProof="0"/>
              <a:t>Normally this should not be here</a:t>
            </a:r>
          </a:p>
          <a:p>
            <a:pPr lvl="4"/>
            <a:r>
              <a:rPr lang="en-US" noProof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7072009" y="468873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0475317" y="359629"/>
            <a:ext cx="358403" cy="358403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0666586" y="217186"/>
            <a:ext cx="643289" cy="6432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460009" y="140930"/>
            <a:ext cx="927344" cy="795801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071" y="6158090"/>
            <a:ext cx="1106079" cy="184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E47C37-BCE1-4614-AE3E-45ACADA09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77470" y="6117109"/>
            <a:ext cx="6480000" cy="2898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0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E1F04B2-B646-8D37-E904-D661D57A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13653" y="6117109"/>
            <a:ext cx="565418" cy="291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0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851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710" r:id="rId12"/>
    <p:sldLayoutId id="2147483711" r:id="rId13"/>
    <p:sldLayoutId id="2147483712" r:id="rId14"/>
    <p:sldLayoutId id="2147483713" r:id="rId15"/>
  </p:sldLayoutIdLs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600" b="0" i="0" kern="1200" spc="-100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88004" indent="-288004" algn="l" defTabSz="7200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04000" indent="-216004" algn="l" defTabSz="7200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20000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36000" indent="-216004" algn="l" defTabSz="864017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152000" indent="-216004" algn="l" defTabSz="864017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2"/>
            <a:ext cx="5760000" cy="6480175"/>
          </a:xfrm>
          <a:prstGeom prst="rect">
            <a:avLst/>
          </a:prstGeom>
          <a:solidFill>
            <a:srgbClr val="FFFFFF"/>
          </a:solidFill>
        </p:spPr>
        <p:txBody>
          <a:bodyPr lIns="540000" tIns="111600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9071" y="170391"/>
            <a:ext cx="10080000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071" y="936731"/>
            <a:ext cx="5040000" cy="522000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0475317" y="359629"/>
            <a:ext cx="358403" cy="358403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0666586" y="217186"/>
            <a:ext cx="643289" cy="6432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0009" y="140930"/>
            <a:ext cx="927344" cy="795801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77469" y="6117109"/>
            <a:ext cx="6480000" cy="2898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0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 dirty="0"/>
              <a:t>Add </a:t>
            </a:r>
            <a:r>
              <a:rPr lang="en-US" i="1" dirty="0"/>
              <a:t>date</a:t>
            </a:r>
            <a:r>
              <a:rPr lang="en-US" dirty="0"/>
              <a:t> or a third information here</a:t>
            </a:r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13653" y="6117109"/>
            <a:ext cx="565418" cy="291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0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071" y="6158090"/>
            <a:ext cx="1106079" cy="184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F15CC-2FE5-46A6-8156-0F2B60D69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607" t="13532" r="12821" b="15651"/>
          <a:stretch/>
        </p:blipFill>
        <p:spPr>
          <a:xfrm>
            <a:off x="10533356" y="5838859"/>
            <a:ext cx="899790" cy="5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09" r:id="rId2"/>
  </p:sldLayoutIdLs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3600" b="0" i="0" kern="1200" spc="-100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88004" indent="-288004" algn="l" defTabSz="7200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04000" indent="-216004" algn="l" defTabSz="7200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20000" indent="-216004" algn="l" defTabSz="864017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36000" indent="-216004" algn="l" defTabSz="864017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152000" indent="-216004" algn="l" defTabSz="864017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3537330-0B5F-DD5E-8E24-F4EE043A0D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071" y="6158090"/>
            <a:ext cx="1106079" cy="1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70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customXml" Target="../ink/ink8.xml"/><Relationship Id="rId26" Type="http://schemas.openxmlformats.org/officeDocument/2006/relationships/image" Target="../media/image119.png"/><Relationship Id="rId39" Type="http://schemas.openxmlformats.org/officeDocument/2006/relationships/customXml" Target="../ink/ink18.xml"/><Relationship Id="rId21" Type="http://schemas.openxmlformats.org/officeDocument/2006/relationships/image" Target="../media/image116.png"/><Relationship Id="rId34" Type="http://schemas.openxmlformats.org/officeDocument/2006/relationships/image" Target="../media/image123.png"/><Relationship Id="rId7" Type="http://schemas.openxmlformats.org/officeDocument/2006/relationships/image" Target="../media/image1090.png"/><Relationship Id="rId12" Type="http://schemas.openxmlformats.org/officeDocument/2006/relationships/customXml" Target="../ink/ink5.xml"/><Relationship Id="rId17" Type="http://schemas.openxmlformats.org/officeDocument/2006/relationships/image" Target="../media/image114.png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.xml"/><Relationship Id="rId11" Type="http://schemas.openxmlformats.org/officeDocument/2006/relationships/image" Target="../media/image1110.png"/><Relationship Id="rId24" Type="http://schemas.openxmlformats.org/officeDocument/2006/relationships/image" Target="../media/image105.png"/><Relationship Id="rId32" Type="http://schemas.openxmlformats.org/officeDocument/2006/relationships/image" Target="../media/image122.png"/><Relationship Id="rId37" Type="http://schemas.openxmlformats.org/officeDocument/2006/relationships/customXml" Target="../ink/ink17.xml"/><Relationship Id="rId40" Type="http://schemas.openxmlformats.org/officeDocument/2006/relationships/image" Target="../media/image126.png"/><Relationship Id="rId5" Type="http://schemas.openxmlformats.org/officeDocument/2006/relationships/image" Target="../media/image1080.png"/><Relationship Id="rId15" Type="http://schemas.openxmlformats.org/officeDocument/2006/relationships/image" Target="../media/image113.png"/><Relationship Id="rId23" Type="http://schemas.openxmlformats.org/officeDocument/2006/relationships/image" Target="../media/image117.pn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10" Type="http://schemas.openxmlformats.org/officeDocument/2006/relationships/customXml" Target="../ink/ink4.xml"/><Relationship Id="rId19" Type="http://schemas.openxmlformats.org/officeDocument/2006/relationships/image" Target="../media/image115.png"/><Relationship Id="rId31" Type="http://schemas.openxmlformats.org/officeDocument/2006/relationships/customXml" Target="../ink/ink14.xml"/><Relationship Id="rId4" Type="http://schemas.openxmlformats.org/officeDocument/2006/relationships/customXml" Target="../ink/ink1.xml"/><Relationship Id="rId9" Type="http://schemas.openxmlformats.org/officeDocument/2006/relationships/image" Target="../media/image110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2.xml"/><Relationship Id="rId30" Type="http://schemas.openxmlformats.org/officeDocument/2006/relationships/image" Target="../media/image121.png"/><Relationship Id="rId35" Type="http://schemas.openxmlformats.org/officeDocument/2006/relationships/customXml" Target="../ink/ink16.xml"/><Relationship Id="rId8" Type="http://schemas.openxmlformats.org/officeDocument/2006/relationships/customXml" Target="../ink/ink3.xml"/><Relationship Id="rId3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pubmed.ncbi.nlm.nih.gov/39367475/" TargetMode="External"/><Relationship Id="rId1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hyperlink" Target="https://www.sciencedirect.com/science/article/pii/S0045790621000550?via%3Dihub" TargetMode="External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png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hyperlink" Target="https://www.sciencedirect.com/science/article/pii/S0893608018301485?via%3Dihub" TargetMode="External"/><Relationship Id="rId5" Type="http://schemas.openxmlformats.org/officeDocument/2006/relationships/image" Target="../media/image40.png"/><Relationship Id="rId15" Type="http://schemas.openxmlformats.org/officeDocument/2006/relationships/hyperlink" Target="https://www.nature.com/articles/s41598-025-88492-5" TargetMode="External"/><Relationship Id="rId10" Type="http://schemas.openxmlformats.org/officeDocument/2006/relationships/hyperlink" Target="https://www.nature.com/articles/s41598-023-43328-y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www.sciencedirect.com/science/article/pii/S001048251830132X" TargetMode="External"/><Relationship Id="rId14" Type="http://schemas.openxmlformats.org/officeDocument/2006/relationships/hyperlink" Target="https://pubmed.ncbi.nlm.nih.gov/35884859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hyperlink" Target="https://arxiv.org/pdf/2309.0713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audio" Target="../media/audio1.wav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2117BFB-6A94-92D4-4912-DF9941E45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476" y="2600844"/>
            <a:ext cx="5760000" cy="360000"/>
          </a:xfrm>
        </p:spPr>
        <p:txBody>
          <a:bodyPr/>
          <a:lstStyle/>
          <a:p>
            <a:r>
              <a:rPr lang="en-US" noProof="0" dirty="0"/>
              <a:t>Integrated Systems Laboratory (ETH Zürich)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F153F-FE02-7745-B797-DA5882446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74" y="1628805"/>
            <a:ext cx="10080000" cy="914400"/>
          </a:xfrm>
        </p:spPr>
        <p:txBody>
          <a:bodyPr/>
          <a:lstStyle/>
          <a:p>
            <a:r>
              <a:rPr lang="en-GB" dirty="0"/>
              <a:t>Exploration of Seizure Prediction Methods Tailored for Wearable Devices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745455-8B2F-A374-E37E-FDB6DFF43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474" y="3240087"/>
            <a:ext cx="5760000" cy="1619466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Kyrill Toulev</a:t>
            </a:r>
            <a:r>
              <a:rPr lang="en-US" noProof="0" dirty="0"/>
              <a:t>	</a:t>
            </a:r>
            <a:r>
              <a:rPr lang="en-US" noProof="0" dirty="0">
                <a:solidFill>
                  <a:schemeClr val="tx1"/>
                </a:solidFill>
              </a:rPr>
              <a:t>toulevk@student.ethz.ch</a:t>
            </a:r>
            <a:br>
              <a:rPr lang="en-US" noProof="0" dirty="0">
                <a:solidFill>
                  <a:schemeClr val="tx1"/>
                </a:solidFill>
              </a:rPr>
            </a:b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feld 7">
            <a:extLst>
              <a:ext uri="{FF2B5EF4-FFF2-40B4-BE49-F238E27FC236}">
                <a16:creationId xmlns:a16="http://schemas.microsoft.com/office/drawing/2014/main" id="{12684CB5-924D-4254-B468-8A7F824B21A6}"/>
              </a:ext>
            </a:extLst>
          </p:cNvPr>
          <p:cNvSpPr txBox="1"/>
          <p:nvPr/>
        </p:nvSpPr>
        <p:spPr>
          <a:xfrm>
            <a:off x="360476" y="3670999"/>
            <a:ext cx="53997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20000"/>
            <a:r>
              <a:rPr lang="de-CH" sz="2000" b="1" i="0" dirty="0">
                <a:solidFill>
                  <a:schemeClr val="accent3"/>
                </a:solidFill>
                <a:cs typeface="Arial Narrow" panose="020B0604020202020204" pitchFamily="34" charset="0"/>
              </a:rPr>
              <a:t>Supervisors:  </a:t>
            </a:r>
          </a:p>
          <a:p>
            <a:pPr algn="l" defTabSz="720000"/>
            <a:r>
              <a:rPr lang="de-CH" sz="2000" i="0" dirty="0" err="1">
                <a:cs typeface="Arial Narrow" panose="020B0604020202020204" pitchFamily="34" charset="0"/>
              </a:rPr>
              <a:t>Thorir</a:t>
            </a:r>
            <a:r>
              <a:rPr lang="de-CH" sz="2000" i="0" dirty="0">
                <a:cs typeface="Arial Narrow" panose="020B0604020202020204" pitchFamily="34" charset="0"/>
              </a:rPr>
              <a:t> </a:t>
            </a:r>
            <a:r>
              <a:rPr lang="de-CH" sz="2000" i="0" dirty="0" err="1">
                <a:cs typeface="Arial Narrow" panose="020B0604020202020204" pitchFamily="34" charset="0"/>
              </a:rPr>
              <a:t>Ingolfsson</a:t>
            </a:r>
            <a:endParaRPr lang="de-CH" sz="2000" i="0" dirty="0">
              <a:cs typeface="Arial Narrow" panose="020B0604020202020204" pitchFamily="34" charset="0"/>
            </a:endParaRPr>
          </a:p>
          <a:p>
            <a:pPr algn="l" defTabSz="720000"/>
            <a:r>
              <a:rPr lang="de-CH" sz="2000" i="0" dirty="0">
                <a:cs typeface="Arial Narrow" panose="020B0604020202020204" pitchFamily="34" charset="0"/>
              </a:rPr>
              <a:t>Dr. Victor </a:t>
            </a:r>
            <a:r>
              <a:rPr lang="de-CH" sz="2000" i="0" dirty="0" err="1">
                <a:cs typeface="Arial Narrow" panose="020B0604020202020204" pitchFamily="34" charset="0"/>
              </a:rPr>
              <a:t>Kartsch</a:t>
            </a:r>
            <a:endParaRPr lang="de-CH" sz="2000" dirty="0">
              <a:cs typeface="Arial Narrow" panose="020B0604020202020204" pitchFamily="34" charset="0"/>
            </a:endParaRPr>
          </a:p>
          <a:p>
            <a:pPr algn="l" defTabSz="720000"/>
            <a:r>
              <a:rPr lang="de-CH" sz="2000" i="0" dirty="0">
                <a:cs typeface="Arial Narrow" panose="020B0604020202020204" pitchFamily="34" charset="0"/>
              </a:rPr>
              <a:t>Dr. Andrea </a:t>
            </a:r>
            <a:r>
              <a:rPr lang="de-CH" sz="2000" i="0" dirty="0" err="1">
                <a:cs typeface="Arial Narrow" panose="020B0604020202020204" pitchFamily="34" charset="0"/>
              </a:rPr>
              <a:t>Cossettini</a:t>
            </a:r>
            <a:endParaRPr lang="de-CH" sz="2000" i="0" dirty="0">
              <a:cs typeface="Arial Narrow" panose="020B0604020202020204" pitchFamily="34" charset="0"/>
            </a:endParaRPr>
          </a:p>
          <a:p>
            <a:pPr algn="l" defTabSz="720000"/>
            <a:endParaRPr lang="de-CH" sz="2000" dirty="0">
              <a:cs typeface="Arial Narrow" panose="020B0604020202020204" pitchFamily="34" charset="0"/>
            </a:endParaRPr>
          </a:p>
          <a:p>
            <a:pPr algn="l" defTabSz="720000"/>
            <a:r>
              <a:rPr lang="de-CH" sz="2000" b="1" i="0" dirty="0">
                <a:solidFill>
                  <a:srgbClr val="168638"/>
                </a:solidFill>
                <a:cs typeface="Arial Narrow" panose="020B0604020202020204" pitchFamily="34" charset="0"/>
              </a:rPr>
              <a:t>Professor: </a:t>
            </a:r>
            <a:r>
              <a:rPr lang="de-CH" sz="2000" i="0" dirty="0">
                <a:cs typeface="Arial Narrow" panose="020B0604020202020204" pitchFamily="34" charset="0"/>
              </a:rPr>
              <a:t>Prof. Dr. Luca </a:t>
            </a:r>
            <a:r>
              <a:rPr lang="de-CH" sz="2000" i="0" dirty="0" err="1">
                <a:cs typeface="Arial Narrow" panose="020B0604020202020204" pitchFamily="34" charset="0"/>
              </a:rPr>
              <a:t>Benini</a:t>
            </a:r>
            <a:endParaRPr lang="de-CH" sz="2000" i="0" dirty="0"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3"/>
    </mc:Choice>
    <mc:Fallback xmlns="">
      <p:transition spd="slow" advTm="324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ACDD7-38F7-0021-7972-8B0E8874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Comparison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SoA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5507FB-B3A6-95C9-113C-2696DC1902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D30F84-C2B1-CA81-CC99-12EAC902F5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03DC01-6556-BDE6-F04B-5F2635F8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9" y="829384"/>
            <a:ext cx="8866464" cy="5249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721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369F2-FB72-DF2D-C545-F3BAC612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Alarms </a:t>
            </a:r>
            <a:r>
              <a:rPr lang="de-CH" dirty="0" err="1"/>
              <a:t>to</a:t>
            </a:r>
            <a:r>
              <a:rPr lang="de-CH" dirty="0"/>
              <a:t> Risk Levels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72ED2E-659F-7233-29DB-F97EAB5F2F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Alarm</a:t>
            </a:r>
            <a:r>
              <a:rPr lang="en-GB" dirty="0"/>
              <a:t>: Discrete alert raised once </a:t>
            </a:r>
            <a:r>
              <a:rPr lang="en-GB" b="1" dirty="0"/>
              <a:t>high‐risk</a:t>
            </a:r>
            <a:r>
              <a:rPr lang="en-GB" dirty="0"/>
              <a:t> persists for K of the last N windows</a:t>
            </a:r>
          </a:p>
          <a:p>
            <a:r>
              <a:rPr lang="de-CH" b="1" dirty="0"/>
              <a:t>Risk Level</a:t>
            </a:r>
            <a:r>
              <a:rPr lang="de-CH" dirty="0"/>
              <a:t>: </a:t>
            </a:r>
            <a:r>
              <a:rPr lang="en-GB" dirty="0"/>
              <a:t>smoothed probability of an oncoming seizure (Last N Windows)</a:t>
            </a:r>
          </a:p>
          <a:p>
            <a:r>
              <a:rPr lang="de-CH" dirty="0" err="1"/>
              <a:t>Thresholds</a:t>
            </a:r>
            <a:r>
              <a:rPr lang="de-CH" dirty="0"/>
              <a:t>: </a:t>
            </a:r>
            <a:r>
              <a:rPr lang="de-CH" b="1" dirty="0"/>
              <a:t>T₁ = 0.3</a:t>
            </a:r>
            <a:r>
              <a:rPr lang="de-CH" dirty="0"/>
              <a:t> (</a:t>
            </a:r>
            <a:r>
              <a:rPr lang="de-CH" dirty="0" err="1"/>
              <a:t>low→moderate</a:t>
            </a:r>
            <a:r>
              <a:rPr lang="de-CH" dirty="0"/>
              <a:t>), </a:t>
            </a:r>
            <a:r>
              <a:rPr lang="de-CH" b="1" dirty="0"/>
              <a:t>T₂ = 0.7</a:t>
            </a:r>
            <a:r>
              <a:rPr lang="de-CH" dirty="0"/>
              <a:t> (</a:t>
            </a:r>
            <a:r>
              <a:rPr lang="de-CH" dirty="0" err="1"/>
              <a:t>moderate→high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89E074-9F6C-1486-F8E2-65857F5E04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81BC21-D2C6-F400-C3B7-4729BD585A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0C8D2A-22CF-4C54-7FFD-BE0461E5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2" y="2873829"/>
            <a:ext cx="10188690" cy="3282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13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0B872-86F5-3435-0873-9BDD4A3D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71" y="170391"/>
            <a:ext cx="10080000" cy="893307"/>
          </a:xfrm>
        </p:spPr>
        <p:txBody>
          <a:bodyPr/>
          <a:lstStyle/>
          <a:p>
            <a:r>
              <a:rPr lang="en-GB" dirty="0"/>
              <a:t>Trade‐Off: Pre‐Ictal vs. Prediction Performance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CFE3E6-FC5D-7558-9EFF-050FF5B397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D8F03-7D34-0522-2DBA-4AC80E3D48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66493C-325C-91D5-1AA9-388C3F94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42" y="1063698"/>
            <a:ext cx="9424955" cy="4775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254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2DCA-F7ED-B218-05B6-16C2E480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Channel </a:t>
            </a:r>
            <a:r>
              <a:rPr lang="de-CH" dirty="0" err="1"/>
              <a:t>Reduction</a:t>
            </a:r>
            <a:r>
              <a:rPr lang="de-CH" dirty="0"/>
              <a:t> </a:t>
            </a:r>
            <a:r>
              <a:rPr lang="de-CH" dirty="0" err="1"/>
              <a:t>Effects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FB7F5E-04FD-C3B1-CD78-5C5F7283B1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4-Channel Setup </a:t>
            </a:r>
            <a:r>
              <a:rPr lang="en-GB" dirty="0"/>
              <a:t>:Lost 3% Sens &amp; FPR increased by ~30% -&gt; using </a:t>
            </a:r>
            <a:r>
              <a:rPr lang="en-GB" b="1" dirty="0"/>
              <a:t>6× less </a:t>
            </a:r>
            <a:r>
              <a:rPr lang="en-GB" dirty="0"/>
              <a:t>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Channels used:  ['FP1-F7', 'F7-T7', 'FP2-F8', 'F8-T8’]</a:t>
            </a:r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84BDB-9608-E338-D23A-D669D75CE7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4BBD9E-DB20-EEF9-3CC8-1B64E815AC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F44B4EB-B938-E69D-C220-0CAA6437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84" y="1804144"/>
            <a:ext cx="9751520" cy="40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31AEB-5C10-76B6-C0D5-6ECA6047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r>
              <a:rPr lang="de-CH" dirty="0"/>
              <a:t> &amp; 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A15B5-7B59-7F99-B7A8-D30FDC21BF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71" y="844175"/>
            <a:ext cx="10080003" cy="522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CH" b="1" dirty="0" err="1"/>
              <a:t>Reduced</a:t>
            </a:r>
            <a:r>
              <a:rPr lang="de-CH" b="1" dirty="0"/>
              <a:t> #Parameters &amp; Model Size </a:t>
            </a:r>
            <a:r>
              <a:rPr lang="de-CH" b="1" dirty="0" err="1"/>
              <a:t>Significantly</a:t>
            </a:r>
            <a:endParaRPr lang="de-CH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CH" dirty="0" err="1"/>
              <a:t>Comparable</a:t>
            </a:r>
            <a:r>
              <a:rPr lang="de-CH" dirty="0"/>
              <a:t> </a:t>
            </a:r>
            <a:r>
              <a:rPr lang="de-CH" dirty="0" err="1"/>
              <a:t>slightly</a:t>
            </a:r>
            <a:r>
              <a:rPr lang="de-CH" dirty="0"/>
              <a:t> </a:t>
            </a:r>
            <a:r>
              <a:rPr lang="de-CH" dirty="0" err="1"/>
              <a:t>worse</a:t>
            </a:r>
            <a:r>
              <a:rPr lang="de-CH" dirty="0"/>
              <a:t>, </a:t>
            </a:r>
            <a:r>
              <a:rPr lang="de-CH" dirty="0" err="1"/>
              <a:t>Params</a:t>
            </a:r>
            <a:r>
              <a:rPr lang="de-CH" dirty="0"/>
              <a:t>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10-100x)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dirty="0"/>
              <a:t>Model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b="1" dirty="0"/>
              <a:t>Raise an Alarm </a:t>
            </a:r>
            <a:r>
              <a:rPr lang="de-CH" dirty="0" err="1"/>
              <a:t>or</a:t>
            </a:r>
            <a:r>
              <a:rPr lang="de-CH" dirty="0"/>
              <a:t>/and </a:t>
            </a: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b="1" dirty="0"/>
              <a:t>Risk Level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b="1" dirty="0"/>
              <a:t>Multimodal &amp; Feature Engineering: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CH" dirty="0"/>
              <a:t>Sensor Fusion: Use EEG in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ECG/PPG, </a:t>
            </a:r>
            <a:r>
              <a:rPr lang="de-CH" dirty="0" err="1"/>
              <a:t>accelerometry</a:t>
            </a:r>
            <a:r>
              <a:rPr lang="de-CH" dirty="0"/>
              <a:t>, etc. </a:t>
            </a:r>
            <a:r>
              <a:rPr lang="de-CH" b="1" dirty="0"/>
              <a:t>Combine </a:t>
            </a:r>
            <a:r>
              <a:rPr lang="de-CH" b="1" dirty="0" err="1"/>
              <a:t>Forecasting</a:t>
            </a:r>
            <a:r>
              <a:rPr lang="de-CH" b="1" dirty="0"/>
              <a:t> &amp; </a:t>
            </a:r>
            <a:r>
              <a:rPr lang="de-CH" b="1" dirty="0" err="1"/>
              <a:t>Prediction</a:t>
            </a:r>
            <a:r>
              <a:rPr lang="de-CH" b="1" dirty="0"/>
              <a:t> (Risk Levels &amp; Alarms)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b="1" dirty="0"/>
              <a:t>Work on Model Architecture &amp; </a:t>
            </a:r>
            <a:r>
              <a:rPr lang="de-CH" b="1" dirty="0" err="1"/>
              <a:t>Subject</a:t>
            </a:r>
            <a:r>
              <a:rPr lang="de-CH" b="1" dirty="0"/>
              <a:t> </a:t>
            </a:r>
            <a:r>
              <a:rPr lang="de-CH" b="1" dirty="0" err="1"/>
              <a:t>Specific</a:t>
            </a:r>
            <a:r>
              <a:rPr lang="de-CH" b="1" dirty="0"/>
              <a:t> Tuning</a:t>
            </a: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Pipeline Integration:</a:t>
            </a:r>
            <a:r>
              <a:rPr lang="en-GB" dirty="0"/>
              <a:t> Build continuous stream &amp; alert framework and deliver to remote Device / IoT </a:t>
            </a:r>
            <a:endParaRPr lang="de-CH" b="1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F314E-9804-C80B-4317-4B32900C97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E37139-C404-3EE1-9229-2C239BD90E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14</a:t>
            </a:fld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398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64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5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7E001-8A8A-25E5-4DF9-84159B1B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Slides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C2B27-8DFD-5C23-FB5D-906658725A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Model </a:t>
            </a:r>
            <a:r>
              <a:rPr lang="de-CH" dirty="0" err="1"/>
              <a:t>Metrics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Table</a:t>
            </a:r>
          </a:p>
          <a:p>
            <a:r>
              <a:rPr lang="de-CH" dirty="0"/>
              <a:t>Model Performance (Loss </a:t>
            </a:r>
            <a:r>
              <a:rPr lang="de-CH" dirty="0" err="1"/>
              <a:t>curve</a:t>
            </a:r>
            <a:r>
              <a:rPr lang="de-CH" dirty="0"/>
              <a:t> </a:t>
            </a:r>
            <a:r>
              <a:rPr lang="de-CH" dirty="0" err="1"/>
              <a:t>etc</a:t>
            </a:r>
            <a:r>
              <a:rPr lang="de-CH" dirty="0"/>
              <a:t>)</a:t>
            </a:r>
          </a:p>
          <a:p>
            <a:r>
              <a:rPr lang="de-CH" dirty="0"/>
              <a:t>Maybe: </a:t>
            </a:r>
            <a:r>
              <a:rPr lang="de-CH" dirty="0" err="1"/>
              <a:t>confusion</a:t>
            </a:r>
            <a:r>
              <a:rPr lang="de-CH" dirty="0"/>
              <a:t> </a:t>
            </a:r>
            <a:r>
              <a:rPr lang="de-CH" dirty="0" err="1"/>
              <a:t>matrix</a:t>
            </a:r>
            <a:endParaRPr lang="de-CH" dirty="0"/>
          </a:p>
          <a:p>
            <a:r>
              <a:rPr lang="de-CH" dirty="0"/>
              <a:t>Maybe: Other </a:t>
            </a:r>
            <a:r>
              <a:rPr lang="de-CH" dirty="0" err="1"/>
              <a:t>model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220847-2AAF-C1F6-F85A-164C46DC7B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FF34AB-F34D-B4A3-9410-E7DBB2A0C0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185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B250E5E-23CF-682C-DE1B-B76D3708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44" y="1008148"/>
            <a:ext cx="8035726" cy="52741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71CDE8-089C-BCC2-8480-3F14CC20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 Model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B1B70D-6C0B-BE37-A8BD-286F3C4EC43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EBC886-2AED-AAFD-F169-6D94236BD4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0330D6FD-5999-5286-951F-E4DACFF9D9F2}"/>
              </a:ext>
            </a:extLst>
          </p:cNvPr>
          <p:cNvSpPr/>
          <p:nvPr/>
        </p:nvSpPr>
        <p:spPr>
          <a:xfrm>
            <a:off x="3678065" y="4331614"/>
            <a:ext cx="4282345" cy="1195795"/>
          </a:xfrm>
          <a:prstGeom prst="hexag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Not </a:t>
            </a:r>
            <a:r>
              <a:rPr lang="de-CH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Rigorous</a:t>
            </a:r>
            <a:r>
              <a:rPr lang="de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: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de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Same </a:t>
            </a:r>
            <a:r>
              <a:rPr lang="de-CH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Seizures</a:t>
            </a:r>
            <a:r>
              <a:rPr lang="de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in Train &amp; Test 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de-CH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Per </a:t>
            </a:r>
            <a:r>
              <a:rPr lang="de-CH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Window</a:t>
            </a:r>
            <a:r>
              <a:rPr lang="de-CH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CH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Predictions</a:t>
            </a:r>
            <a:endParaRPr lang="de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de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1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54"/>
    </mc:Choice>
    <mc:Fallback xmlns="">
      <p:transition spd="slow" advTm="53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FE39C-FC15-38C5-6772-EF3ACA0C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Lead </a:t>
            </a:r>
            <a:r>
              <a:rPr lang="de-CH" dirty="0" err="1"/>
              <a:t>Seizure</a:t>
            </a:r>
            <a:r>
              <a:rPr lang="de-CH" dirty="0"/>
              <a:t> Model -&gt; </a:t>
            </a:r>
            <a:r>
              <a:rPr lang="de-CH" dirty="0" err="1"/>
              <a:t>Only</a:t>
            </a:r>
            <a:r>
              <a:rPr lang="de-CH" dirty="0"/>
              <a:t> Windows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637FD-7B7F-D2EC-E9FA-90AD2BDF56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20A3E3-B5F2-155E-F741-7D5E48313D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0F35BA6-DEF2-EFCA-4DA3-2BCBCBE6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9" y="1743533"/>
            <a:ext cx="8524082" cy="29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A228601-6A14-F83C-0C2A-24E1C786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Epileptic</a:t>
            </a:r>
            <a:r>
              <a:rPr lang="de-CH" dirty="0"/>
              <a:t> </a:t>
            </a:r>
            <a:r>
              <a:rPr lang="de-CH" dirty="0" err="1"/>
              <a:t>Seizures</a:t>
            </a: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34DB0F-A5B6-3BD8-7A2E-8E5442EADF3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F57FCB-6516-BAD8-F41B-47DDBBC3E6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F877235-5148-3BED-C00B-178492F88B1B}"/>
              </a:ext>
            </a:extLst>
          </p:cNvPr>
          <p:cNvSpPr txBox="1"/>
          <p:nvPr/>
        </p:nvSpPr>
        <p:spPr>
          <a:xfrm>
            <a:off x="43899" y="3421387"/>
            <a:ext cx="3729588" cy="620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720000"/>
            <a:r>
              <a:rPr lang="de-CH" dirty="0">
                <a:cs typeface="Arial Narrow" panose="020B0604020202020204" pitchFamily="34" charset="0"/>
              </a:rPr>
              <a:t>Most Works:</a:t>
            </a:r>
          </a:p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de-CH" dirty="0" err="1">
                <a:cs typeface="Arial Narrow" panose="020B0604020202020204" pitchFamily="34" charset="0"/>
              </a:rPr>
              <a:t>Detection</a:t>
            </a:r>
            <a:r>
              <a:rPr lang="de-CH" dirty="0">
                <a:cs typeface="Arial Narrow" panose="020B0604020202020204" pitchFamily="34" charset="0"/>
              </a:rPr>
              <a:t> </a:t>
            </a:r>
            <a:r>
              <a:rPr lang="de-CH" dirty="0" err="1">
                <a:cs typeface="Arial Narrow" panose="020B0604020202020204" pitchFamily="34" charset="0"/>
              </a:rPr>
              <a:t>of</a:t>
            </a:r>
            <a:r>
              <a:rPr lang="de-CH" dirty="0">
                <a:cs typeface="Arial Narrow" panose="020B0604020202020204" pitchFamily="34" charset="0"/>
              </a:rPr>
              <a:t> </a:t>
            </a:r>
            <a:r>
              <a:rPr lang="de-CH" dirty="0" err="1">
                <a:cs typeface="Arial Narrow" panose="020B0604020202020204" pitchFamily="34" charset="0"/>
              </a:rPr>
              <a:t>Seizures</a:t>
            </a:r>
            <a:r>
              <a:rPr lang="de-CH" dirty="0">
                <a:cs typeface="Arial Narrow" panose="020B0604020202020204" pitchFamily="34" charset="0"/>
              </a:rPr>
              <a:t>, </a:t>
            </a:r>
            <a:r>
              <a:rPr lang="de-CH" b="1" dirty="0">
                <a:cs typeface="Arial Narrow" panose="020B0604020202020204" pitchFamily="34" charset="0"/>
              </a:rPr>
              <a:t>not</a:t>
            </a:r>
            <a:r>
              <a:rPr lang="de-CH" dirty="0">
                <a:cs typeface="Arial Narrow" panose="020B0604020202020204" pitchFamily="34" charset="0"/>
              </a:rPr>
              <a:t> </a:t>
            </a:r>
            <a:r>
              <a:rPr lang="de-CH" dirty="0" err="1">
                <a:cs typeface="Arial Narrow" panose="020B0604020202020204" pitchFamily="34" charset="0"/>
              </a:rPr>
              <a:t>Prediction</a:t>
            </a:r>
            <a:endParaRPr lang="de-CH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7DF15B-BAD8-BDEC-648F-95422B83FAF2}"/>
              </a:ext>
            </a:extLst>
          </p:cNvPr>
          <p:cNvSpPr txBox="1"/>
          <p:nvPr/>
        </p:nvSpPr>
        <p:spPr>
          <a:xfrm>
            <a:off x="-199721" y="4329078"/>
            <a:ext cx="4325990" cy="620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ctr" defTabSz="720000">
              <a:buFont typeface="Wingdings" panose="05000000000000000000" pitchFamily="2" charset="2"/>
              <a:buChar char="Ø"/>
            </a:pPr>
            <a:r>
              <a:rPr lang="de-CH" sz="2600" b="1" u="sng" dirty="0" err="1">
                <a:cs typeface="Arial Narrow" panose="020B0604020202020204" pitchFamily="34" charset="0"/>
              </a:rPr>
              <a:t>Predict</a:t>
            </a:r>
            <a:r>
              <a:rPr lang="de-CH" sz="2600" b="1" u="sng" dirty="0">
                <a:cs typeface="Arial Narrow" panose="020B0604020202020204" pitchFamily="34" charset="0"/>
              </a:rPr>
              <a:t> </a:t>
            </a:r>
            <a:r>
              <a:rPr lang="de-CH" sz="2600" b="1" u="sng" dirty="0" err="1">
                <a:cs typeface="Arial Narrow" panose="020B0604020202020204" pitchFamily="34" charset="0"/>
              </a:rPr>
              <a:t>Seizures</a:t>
            </a:r>
            <a:r>
              <a:rPr lang="de-CH" sz="2600" b="1" u="sng" dirty="0">
                <a:cs typeface="Arial Narrow" panose="020B0604020202020204" pitchFamily="34" charset="0"/>
              </a:rPr>
              <a:t> in Advance</a:t>
            </a:r>
          </a:p>
          <a:p>
            <a:pPr marL="342900" indent="-342900" algn="ctr" defTabSz="720000">
              <a:buFont typeface="Wingdings" panose="05000000000000000000" pitchFamily="2" charset="2"/>
              <a:buChar char="Ø"/>
            </a:pPr>
            <a:r>
              <a:rPr lang="de-CH" sz="2600" b="1" u="sng" dirty="0">
                <a:cs typeface="Arial Narrow" panose="020B0604020202020204" pitchFamily="34" charset="0"/>
              </a:rPr>
              <a:t>Patient </a:t>
            </a:r>
            <a:r>
              <a:rPr lang="de-CH" sz="2600" b="1" u="sng" dirty="0" err="1">
                <a:cs typeface="Arial Narrow" panose="020B0604020202020204" pitchFamily="34" charset="0"/>
              </a:rPr>
              <a:t>are</a:t>
            </a:r>
            <a:r>
              <a:rPr lang="de-CH" sz="2600" b="1" u="sng" dirty="0">
                <a:cs typeface="Arial Narrow" panose="020B0604020202020204" pitchFamily="34" charset="0"/>
              </a:rPr>
              <a:t> </a:t>
            </a:r>
            <a:r>
              <a:rPr lang="de-CH" sz="2600" b="1" u="sng" dirty="0" err="1">
                <a:cs typeface="Arial Narrow" panose="020B0604020202020204" pitchFamily="34" charset="0"/>
              </a:rPr>
              <a:t>Prepared</a:t>
            </a:r>
            <a:endParaRPr lang="de-CH" sz="2600" b="1" u="sng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B18490-01A4-1700-48D1-6C6D0823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3" y="739500"/>
            <a:ext cx="3238295" cy="26291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89BE70-DEBF-1878-078A-C6D84E11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3" y="1243531"/>
            <a:ext cx="1468520" cy="7748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0DC6565-565F-2A5B-B9E7-7FAFD774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74" y="1243531"/>
            <a:ext cx="1475071" cy="77482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49A425-0E93-C413-EB30-DE1598BE2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05" y="2200081"/>
            <a:ext cx="2882278" cy="8782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27F186-1F91-2BEC-3E5E-9534D1EC0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748" y="878202"/>
            <a:ext cx="3238769" cy="249044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B5EF073-7644-2F9A-4981-A743726DC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4162" y="1361909"/>
            <a:ext cx="1477708" cy="83198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D8D06C3-C43B-614F-2717-EF67D437D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870" y="1342145"/>
            <a:ext cx="1477708" cy="80715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F8562E8-5D3D-96A3-9B65-9ACC22F8B8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162" y="2260043"/>
            <a:ext cx="1435920" cy="766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CBD5492-FABE-61E1-A178-DA2169C37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0673" y="2251824"/>
            <a:ext cx="1428515" cy="77513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F097CB3-A480-839D-2952-E6B423170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6089" y="3455610"/>
            <a:ext cx="3178086" cy="237466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81211F8-A3A4-0200-4A61-00D107C39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5117" y="4864335"/>
            <a:ext cx="967394" cy="82560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AB9E2DA-6193-52BE-C5F5-D4E7467956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6179" y="3922678"/>
            <a:ext cx="849754" cy="82560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D5E02BC-2781-9B6E-5A3F-B977D0D2A1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5551" y="4884352"/>
            <a:ext cx="903643" cy="75193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C955BA5-7B47-638A-D1AB-66EBDF67B1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56037" y="796956"/>
            <a:ext cx="3397136" cy="438988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30761C09-B357-FC7F-1EE4-D22C0C794B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2125" y="1455488"/>
            <a:ext cx="1502824" cy="77482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6906F914-3D3C-AD34-588F-AF1A5FBDEB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9304" y="1429726"/>
            <a:ext cx="1502824" cy="79096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9B42312-9646-FFBA-1212-6FA6A156B2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02125" y="2290338"/>
            <a:ext cx="3137095" cy="2567103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4970A90-2506-76F8-716A-5DDF0636007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31201" y="959113"/>
            <a:ext cx="2647870" cy="33421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CA142E7-9766-9968-619C-4427931996B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1245" y="882498"/>
            <a:ext cx="2446719" cy="24066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48FE1598-2B0F-EE6D-4CA7-A4F32BE913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60524" y="1126001"/>
            <a:ext cx="1015469" cy="323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1590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A6E9-DA45-C567-ECF1-E0131295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Model </a:t>
            </a:r>
            <a:r>
              <a:rPr lang="de-CH" dirty="0" err="1"/>
              <a:t>without</a:t>
            </a:r>
            <a:r>
              <a:rPr lang="de-CH" dirty="0"/>
              <a:t> Validation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97F815-BA57-0820-E84F-A398016B2E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13AB4C-AB17-FC5C-337D-38C4CC8935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50CF1A-84C0-2B02-78C4-C01AC2B1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99" y="2052000"/>
            <a:ext cx="980259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6C00C-D061-0B7F-2C79-E3186CD5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00982-74B3-9C51-F55C-F7E0A6D3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07" y="246008"/>
            <a:ext cx="10137274" cy="2041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de-CH" dirty="0" err="1"/>
              <a:t>Results</a:t>
            </a:r>
            <a:r>
              <a:rPr lang="de-CH" dirty="0"/>
              <a:t> Model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FC060A-0494-9B91-EA3B-2266A12A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96758" y="6163105"/>
            <a:ext cx="578283" cy="204100"/>
          </a:xfrm>
        </p:spPr>
        <p:txBody>
          <a:bodyPr anchor="ctr">
            <a:normAutofit fontScale="47500" lnSpcReduction="20000"/>
          </a:bodyPr>
          <a:lstStyle/>
          <a:p>
            <a:pPr>
              <a:spcAft>
                <a:spcPts val="567"/>
              </a:spcAft>
            </a:pPr>
            <a:fld id="{11B96697-4585-4368-989A-16003D150648}" type="datetime1">
              <a:rPr lang="de-CH" noProof="0" smtClean="0"/>
              <a:pPr>
                <a:spcAft>
                  <a:spcPts val="567"/>
                </a:spcAft>
              </a:pPr>
              <a:t>02.06.2025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BED90-F172-242D-B3B7-2CFF900A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2144" y="6163105"/>
            <a:ext cx="5102500" cy="204100"/>
          </a:xfrm>
        </p:spPr>
        <p:txBody>
          <a:bodyPr anchor="ctr">
            <a:normAutofit fontScale="47500" lnSpcReduction="20000"/>
          </a:bodyPr>
          <a:lstStyle/>
          <a:p>
            <a:pPr>
              <a:spcAft>
                <a:spcPts val="567"/>
              </a:spcAft>
            </a:pPr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451C5-49CD-DBD3-4EE1-2DAE080E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076" y="6163105"/>
            <a:ext cx="304805" cy="204100"/>
          </a:xfr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567"/>
              </a:spcAft>
            </a:pPr>
            <a:fld id="{5ACA52AF-F19D-405C-AD5F-7D94B96A5CC3}" type="slidenum">
              <a:rPr lang="de-CH" noProof="0" smtClean="0"/>
              <a:pPr>
                <a:spcAft>
                  <a:spcPts val="567"/>
                </a:spcAft>
              </a:pPr>
              <a:t>21</a:t>
            </a:fld>
            <a:endParaRPr lang="de-CH" noProof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410D193-8013-2795-5A5F-1E131578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5" y="1950011"/>
            <a:ext cx="2793134" cy="386418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AC23D5D-BC4D-A113-218C-58C177C2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658" y="2004532"/>
            <a:ext cx="1996791" cy="38096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32F041B-CE4E-C457-51B0-9285A2B0A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358" y="2176167"/>
            <a:ext cx="1969937" cy="363803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52CA452B-E701-0DE9-146D-740335F14864}"/>
              </a:ext>
            </a:extLst>
          </p:cNvPr>
          <p:cNvSpPr txBox="1"/>
          <p:nvPr/>
        </p:nvSpPr>
        <p:spPr>
          <a:xfrm>
            <a:off x="477821" y="932856"/>
            <a:ext cx="3027438" cy="116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23" b="1" u="sng" dirty="0"/>
              <a:t>CNN</a:t>
            </a:r>
          </a:p>
          <a:p>
            <a:pPr algn="ctr"/>
            <a:r>
              <a:rPr lang="de-CH" sz="1134" dirty="0" err="1"/>
              <a:t>Preprocess</a:t>
            </a:r>
            <a:r>
              <a:rPr lang="de-CH" sz="1134" dirty="0"/>
              <a:t>: STFT</a:t>
            </a:r>
          </a:p>
          <a:p>
            <a:pPr algn="ctr"/>
            <a:r>
              <a:rPr lang="de-CH" sz="1134" dirty="0"/>
              <a:t>#Param: ~200k</a:t>
            </a:r>
          </a:p>
          <a:p>
            <a:pPr algn="ctr"/>
            <a:r>
              <a:rPr lang="de-CH" sz="1134" dirty="0" err="1"/>
              <a:t>Win</a:t>
            </a:r>
            <a:r>
              <a:rPr lang="de-CH" sz="1134" dirty="0"/>
              <a:t> Size: 30s</a:t>
            </a:r>
          </a:p>
          <a:p>
            <a:pPr algn="ctr"/>
            <a:r>
              <a:rPr lang="de-CH" sz="1134" dirty="0"/>
              <a:t>Validation: Validation: Last 25 %</a:t>
            </a:r>
          </a:p>
          <a:p>
            <a:endParaRPr lang="de-CH" sz="1134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400D41-EE34-6044-25B2-3789FD91BE74}"/>
              </a:ext>
            </a:extLst>
          </p:cNvPr>
          <p:cNvSpPr txBox="1"/>
          <p:nvPr/>
        </p:nvSpPr>
        <p:spPr>
          <a:xfrm>
            <a:off x="5162607" y="908143"/>
            <a:ext cx="3027438" cy="9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23" b="1" u="sng" dirty="0"/>
              <a:t>CNN + 2 Transformer</a:t>
            </a:r>
          </a:p>
          <a:p>
            <a:pPr algn="ctr"/>
            <a:r>
              <a:rPr lang="de-CH" sz="1134" dirty="0" err="1"/>
              <a:t>Preprocess</a:t>
            </a:r>
            <a:r>
              <a:rPr lang="de-CH" sz="1134" dirty="0"/>
              <a:t>: STFT</a:t>
            </a:r>
          </a:p>
          <a:p>
            <a:pPr algn="ctr"/>
            <a:r>
              <a:rPr lang="de-CH" sz="1134" dirty="0"/>
              <a:t>#Param: ~60k</a:t>
            </a:r>
          </a:p>
          <a:p>
            <a:pPr algn="ctr"/>
            <a:r>
              <a:rPr lang="de-CH" sz="1134" dirty="0" err="1"/>
              <a:t>Win</a:t>
            </a:r>
            <a:r>
              <a:rPr lang="de-CH" sz="1134" dirty="0"/>
              <a:t> Size: 30s</a:t>
            </a:r>
          </a:p>
          <a:p>
            <a:pPr algn="ctr"/>
            <a:r>
              <a:rPr lang="de-CH" sz="1134" dirty="0"/>
              <a:t>Validation: Last 25 %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07850FB-3198-F8AD-380F-47CB5B1C581A}"/>
              </a:ext>
            </a:extLst>
          </p:cNvPr>
          <p:cNvSpPr txBox="1"/>
          <p:nvPr/>
        </p:nvSpPr>
        <p:spPr>
          <a:xfrm>
            <a:off x="3114615" y="935687"/>
            <a:ext cx="3027438" cy="116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23" b="1" u="sng" dirty="0" err="1"/>
              <a:t>ResNet</a:t>
            </a:r>
            <a:endParaRPr lang="de-CH" sz="1323" b="1" u="sng" dirty="0"/>
          </a:p>
          <a:p>
            <a:pPr algn="ctr"/>
            <a:r>
              <a:rPr lang="de-CH" sz="1134" dirty="0" err="1"/>
              <a:t>Preprocess</a:t>
            </a:r>
            <a:r>
              <a:rPr lang="de-CH" sz="1134" dirty="0"/>
              <a:t>: STFT</a:t>
            </a:r>
          </a:p>
          <a:p>
            <a:pPr algn="ctr"/>
            <a:r>
              <a:rPr lang="de-CH" sz="1134" dirty="0"/>
              <a:t>#Param: &gt;1M</a:t>
            </a:r>
          </a:p>
          <a:p>
            <a:pPr algn="ctr"/>
            <a:r>
              <a:rPr lang="de-CH" sz="1134" dirty="0" err="1"/>
              <a:t>Win</a:t>
            </a:r>
            <a:r>
              <a:rPr lang="de-CH" sz="1134" dirty="0"/>
              <a:t> Size: 30s</a:t>
            </a:r>
          </a:p>
          <a:p>
            <a:pPr algn="ctr"/>
            <a:r>
              <a:rPr lang="de-CH" sz="1134" dirty="0"/>
              <a:t>Validation: Validation: Last 25 %</a:t>
            </a:r>
          </a:p>
          <a:p>
            <a:endParaRPr lang="de-CH" sz="1134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BFAD937-2BC7-FF78-4698-562880E50C65}"/>
              </a:ext>
            </a:extLst>
          </p:cNvPr>
          <p:cNvSpPr txBox="1"/>
          <p:nvPr/>
        </p:nvSpPr>
        <p:spPr>
          <a:xfrm>
            <a:off x="7883046" y="932856"/>
            <a:ext cx="3027438" cy="9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23" b="1" u="sng" dirty="0" err="1"/>
              <a:t>EpiDeNet</a:t>
            </a:r>
            <a:r>
              <a:rPr lang="de-CH" sz="1323" b="1" u="sng" dirty="0"/>
              <a:t> + Dropout</a:t>
            </a:r>
          </a:p>
          <a:p>
            <a:pPr algn="ctr"/>
            <a:r>
              <a:rPr lang="de-CH" sz="1134" dirty="0" err="1"/>
              <a:t>Preprocess</a:t>
            </a:r>
            <a:r>
              <a:rPr lang="de-CH" sz="1134" dirty="0"/>
              <a:t>: (</a:t>
            </a:r>
            <a:r>
              <a:rPr lang="de-CH" sz="1134" dirty="0" err="1"/>
              <a:t>Normalization</a:t>
            </a:r>
            <a:r>
              <a:rPr lang="de-CH" sz="1134" dirty="0"/>
              <a:t>)</a:t>
            </a:r>
          </a:p>
          <a:p>
            <a:pPr algn="ctr"/>
            <a:r>
              <a:rPr lang="de-CH" sz="1134" dirty="0"/>
              <a:t>#Param: ~9k</a:t>
            </a:r>
          </a:p>
          <a:p>
            <a:pPr algn="ctr"/>
            <a:r>
              <a:rPr lang="de-CH" sz="1134" dirty="0" err="1"/>
              <a:t>Win</a:t>
            </a:r>
            <a:r>
              <a:rPr lang="de-CH" sz="1134" dirty="0"/>
              <a:t> Size: 20s</a:t>
            </a:r>
          </a:p>
          <a:p>
            <a:pPr algn="ctr"/>
            <a:r>
              <a:rPr lang="de-CH" sz="1134" dirty="0"/>
              <a:t>Validation: Random 15 %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D02C56-382D-6D1F-91C5-2EE9A87D2B9E}"/>
              </a:ext>
            </a:extLst>
          </p:cNvPr>
          <p:cNvSpPr txBox="1"/>
          <p:nvPr/>
        </p:nvSpPr>
        <p:spPr>
          <a:xfrm>
            <a:off x="8510117" y="5901367"/>
            <a:ext cx="1916454" cy="2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34" u="sng" dirty="0" err="1">
                <a:highlight>
                  <a:srgbClr val="FFFF00"/>
                </a:highlight>
              </a:rPr>
              <a:t>Without</a:t>
            </a:r>
            <a:r>
              <a:rPr lang="de-CH" sz="1134" u="sng" dirty="0">
                <a:highlight>
                  <a:srgbClr val="FFFF00"/>
                </a:highlight>
              </a:rPr>
              <a:t> </a:t>
            </a:r>
            <a:r>
              <a:rPr lang="de-CH" sz="1134" u="sng" dirty="0" err="1">
                <a:highlight>
                  <a:srgbClr val="FFFF00"/>
                </a:highlight>
              </a:rPr>
              <a:t>pt</a:t>
            </a:r>
            <a:r>
              <a:rPr lang="de-CH" sz="1134" u="sng" dirty="0">
                <a:highlight>
                  <a:srgbClr val="FFFF00"/>
                </a:highlight>
              </a:rPr>
              <a:t> 19: </a:t>
            </a:r>
            <a:r>
              <a:rPr lang="de-CH" sz="1134" u="sng" dirty="0" err="1">
                <a:highlight>
                  <a:srgbClr val="FFFF00"/>
                </a:highlight>
              </a:rPr>
              <a:t>Sn</a:t>
            </a:r>
            <a:r>
              <a:rPr lang="de-CH" sz="1134" u="sng" dirty="0">
                <a:highlight>
                  <a:srgbClr val="FFFF00"/>
                </a:highlight>
              </a:rPr>
              <a:t> = 83%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C2B8F9-8CFD-CFBA-0B96-05384B51A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046" y="2230753"/>
            <a:ext cx="3351034" cy="35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46286E-E5B6-967D-8FC4-F586EE4F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05A3D-34DC-741F-92FC-797A8240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36FE01-3280-747B-639D-4D285E6B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4375C5-8D32-2222-3984-C3629079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" y="240005"/>
            <a:ext cx="10680705" cy="5844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B43D073-95FB-75A7-F3B7-3779DE812053}"/>
                  </a:ext>
                </a:extLst>
              </p14:cNvPr>
              <p14:cNvContentPartPr/>
              <p14:nvPr/>
            </p14:nvContentPartPr>
            <p14:xfrm>
              <a:off x="2070051" y="941146"/>
              <a:ext cx="395274" cy="7144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B43D073-95FB-75A7-F3B7-3779DE812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6052" y="839089"/>
                <a:ext cx="502912" cy="210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9D1CD3CC-CF1E-1DA9-1CF8-5E46BC01408F}"/>
                  </a:ext>
                </a:extLst>
              </p14:cNvPr>
              <p14:cNvContentPartPr/>
              <p14:nvPr/>
            </p14:nvContentPartPr>
            <p14:xfrm>
              <a:off x="2081957" y="1409556"/>
              <a:ext cx="438475" cy="6803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9D1CD3CC-CF1E-1DA9-1CF8-5E46BC0140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7958" y="1302140"/>
                <a:ext cx="546114" cy="221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245E73E2-8E95-97BA-4475-70FB69C572B2}"/>
                  </a:ext>
                </a:extLst>
              </p14:cNvPr>
              <p14:cNvContentPartPr/>
              <p14:nvPr/>
            </p14:nvContentPartPr>
            <p14:xfrm>
              <a:off x="2094202" y="2111660"/>
              <a:ext cx="360577" cy="12586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245E73E2-8E95-97BA-4475-70FB69C572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0223" y="2003780"/>
                <a:ext cx="468174" cy="227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52114558-F77D-CF6E-0D02-E38D050D8CE1}"/>
                  </a:ext>
                </a:extLst>
              </p14:cNvPr>
              <p14:cNvContentPartPr/>
              <p14:nvPr/>
            </p14:nvContentPartPr>
            <p14:xfrm>
              <a:off x="2094203" y="4733664"/>
              <a:ext cx="359556" cy="6463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52114558-F77D-CF6E-0D02-E38D050D8C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216" y="4625947"/>
                <a:ext cx="467171" cy="221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2731B2E-B3B9-CC70-C4DC-7B0B4D9868E5}"/>
                  </a:ext>
                </a:extLst>
              </p14:cNvPr>
              <p14:cNvContentPartPr/>
              <p14:nvPr/>
            </p14:nvContentPartPr>
            <p14:xfrm>
              <a:off x="6066329" y="4738767"/>
              <a:ext cx="406839" cy="7824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2731B2E-B3B9-CC70-C4DC-7B0B4D9868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2324" y="4632076"/>
                <a:ext cx="514489" cy="220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67B55000-3A9B-6978-E53D-67E2D6873907}"/>
                  </a:ext>
                </a:extLst>
              </p14:cNvPr>
              <p14:cNvContentPartPr/>
              <p14:nvPr/>
            </p14:nvContentPartPr>
            <p14:xfrm>
              <a:off x="6144567" y="2116762"/>
              <a:ext cx="317376" cy="25172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67B55000-3A9B-6978-E53D-67E2D68739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0591" y="2008882"/>
                <a:ext cx="424967" cy="24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2B8A0B37-3F47-93B0-B708-07D3D297ADBF}"/>
                  </a:ext>
                </a:extLst>
              </p14:cNvPr>
              <p14:cNvContentPartPr/>
              <p14:nvPr/>
            </p14:nvContentPartPr>
            <p14:xfrm>
              <a:off x="6180284" y="1385063"/>
              <a:ext cx="301048" cy="13267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2B8A0B37-3F47-93B0-B708-07D3D297AD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26268" y="1274505"/>
                <a:ext cx="408719" cy="234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5586C243-8844-8B66-0F8D-21DC7CBE9610}"/>
                  </a:ext>
                </a:extLst>
              </p14:cNvPr>
              <p14:cNvContentPartPr/>
              <p14:nvPr/>
            </p14:nvContentPartPr>
            <p14:xfrm>
              <a:off x="6126198" y="924138"/>
              <a:ext cx="384048" cy="29935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5586C243-8844-8B66-0F8D-21DC7CBE96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2208" y="817227"/>
                <a:ext cx="491668" cy="2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DDD71B3C-571A-F15F-F8F8-6F57AAF81844}"/>
                  </a:ext>
                </a:extLst>
              </p14:cNvPr>
              <p14:cNvContentPartPr/>
              <p14:nvPr/>
            </p14:nvContentPartPr>
            <p14:xfrm>
              <a:off x="6108169" y="5904178"/>
              <a:ext cx="384388" cy="18369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DDD71B3C-571A-F15F-F8F8-6F57AAF818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54182" y="5796125"/>
                <a:ext cx="492002" cy="234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BE0D78BE-EBDD-3815-0187-A2ACFC2F79E6}"/>
                  </a:ext>
                </a:extLst>
              </p14:cNvPr>
              <p14:cNvContentPartPr/>
              <p14:nvPr/>
            </p14:nvContentPartPr>
            <p14:xfrm>
              <a:off x="8010381" y="1379281"/>
              <a:ext cx="461606" cy="19049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BE0D78BE-EBDD-3815-0187-A2ACFC2F79E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56371" y="1271456"/>
                <a:ext cx="569266" cy="234339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Grafik 28">
            <a:extLst>
              <a:ext uri="{FF2B5EF4-FFF2-40B4-BE49-F238E27FC236}">
                <a16:creationId xmlns:a16="http://schemas.microsoft.com/office/drawing/2014/main" id="{40D15AB2-DFA6-DA93-E5D4-EAC94A15D1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76478" y="291030"/>
            <a:ext cx="921696" cy="5538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07DC88AA-32C2-4365-BBEA-BA1DE1782A75}"/>
                  </a:ext>
                </a:extLst>
              </p14:cNvPr>
              <p14:cNvContentPartPr/>
              <p14:nvPr/>
            </p14:nvContentPartPr>
            <p14:xfrm>
              <a:off x="10866457" y="1409773"/>
              <a:ext cx="400036" cy="17349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07DC88AA-32C2-4365-BBEA-BA1DE1782A7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12447" y="1301342"/>
                <a:ext cx="507696" cy="233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A9FDD959-136C-2FCE-6F8E-9B8E9D75DAFC}"/>
                  </a:ext>
                </a:extLst>
              </p14:cNvPr>
              <p14:cNvContentPartPr/>
              <p14:nvPr/>
            </p14:nvContentPartPr>
            <p14:xfrm>
              <a:off x="10920204" y="2112217"/>
              <a:ext cx="343228" cy="24152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A9FDD959-136C-2FCE-6F8E-9B8E9D75DA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66181" y="2002435"/>
                <a:ext cx="450914" cy="243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18678556-9C86-0F2E-047D-8A920AC8DB72}"/>
                  </a:ext>
                </a:extLst>
              </p14:cNvPr>
              <p14:cNvContentPartPr/>
              <p14:nvPr/>
            </p14:nvContentPartPr>
            <p14:xfrm>
              <a:off x="10860335" y="4734222"/>
              <a:ext cx="425208" cy="18369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18678556-9C86-0F2E-047D-8A920AC8DB7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06329" y="4626169"/>
                <a:ext cx="532860" cy="234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4FEDACEB-0427-7A86-0171-C6FE7C66EFC0}"/>
                  </a:ext>
                </a:extLst>
              </p14:cNvPr>
              <p14:cNvContentPartPr/>
              <p14:nvPr/>
            </p14:nvContentPartPr>
            <p14:xfrm>
              <a:off x="10878023" y="899183"/>
              <a:ext cx="415003" cy="13607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4FEDACEB-0427-7A86-0171-C6FE7C66EFC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24033" y="791759"/>
                <a:ext cx="522623" cy="22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757547CD-9601-22DC-75E3-64407649011C}"/>
                  </a:ext>
                </a:extLst>
              </p14:cNvPr>
              <p14:cNvContentPartPr/>
              <p14:nvPr/>
            </p14:nvContentPartPr>
            <p14:xfrm>
              <a:off x="6161952" y="2585729"/>
              <a:ext cx="276556" cy="24492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757547CD-9601-22DC-75E3-6440764901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07937" y="2477676"/>
                <a:ext cx="384226" cy="24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D01C3B2F-61F0-2C4E-FE7D-78941D6FD789}"/>
                  </a:ext>
                </a:extLst>
              </p14:cNvPr>
              <p14:cNvContentPartPr/>
              <p14:nvPr/>
            </p14:nvContentPartPr>
            <p14:xfrm>
              <a:off x="10920204" y="2574163"/>
              <a:ext cx="450381" cy="6021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D01C3B2F-61F0-2C4E-FE7D-78941D6FD7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866201" y="2466001"/>
                <a:ext cx="558026" cy="276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D1724856-819E-FE45-CA26-8A4B84FAD8D8}"/>
                  </a:ext>
                </a:extLst>
              </p14:cNvPr>
              <p14:cNvContentPartPr/>
              <p14:nvPr/>
            </p14:nvContentPartPr>
            <p14:xfrm>
              <a:off x="10836523" y="3046655"/>
              <a:ext cx="462627" cy="1939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D1724856-819E-FE45-CA26-8A4B84FAD8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782520" y="2940891"/>
                <a:ext cx="570273" cy="230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FA46D162-6A84-5945-BC4D-01286F891349}"/>
                  </a:ext>
                </a:extLst>
              </p14:cNvPr>
              <p14:cNvContentPartPr/>
              <p14:nvPr/>
            </p14:nvContentPartPr>
            <p14:xfrm>
              <a:off x="6102083" y="3011618"/>
              <a:ext cx="444258" cy="36738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FA46D162-6A84-5945-BC4D-01286F89134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48081" y="2903565"/>
                <a:ext cx="551902" cy="252484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CBB0081B-CE7D-E0FB-9F8D-7C9DA16A8D0E}"/>
              </a:ext>
            </a:extLst>
          </p:cNvPr>
          <p:cNvSpPr txBox="1"/>
          <p:nvPr/>
        </p:nvSpPr>
        <p:spPr>
          <a:xfrm>
            <a:off x="4362206" y="0"/>
            <a:ext cx="2520068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701" dirty="0"/>
              <a:t>SSWCE: a=0.5 b=1.0</a:t>
            </a:r>
          </a:p>
        </p:txBody>
      </p:sp>
    </p:spTree>
    <p:extLst>
      <p:ext uri="{BB962C8B-B14F-4D97-AF65-F5344CB8AC3E}">
        <p14:creationId xmlns:p14="http://schemas.microsoft.com/office/powerpoint/2010/main" val="717067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2E46E-5A19-70AE-88BF-0B6778EF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Limitations</a:t>
            </a:r>
            <a:r>
              <a:rPr lang="de-CH" dirty="0"/>
              <a:t> and Solutions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BDD2DC-BD62-4259-797E-FEA8AEC4E2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64AC6-5C5E-C4CE-D8CB-33D4F1E1C1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23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E6A5B9-93CB-908F-5EF5-A76767FC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25" y="1118723"/>
            <a:ext cx="1761892" cy="6283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25BF777-AB51-6206-C5EB-B6930FFE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88" y="3425686"/>
            <a:ext cx="2423363" cy="23715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2584CDB-644D-6C3B-18C3-59397EAD1238}"/>
              </a:ext>
            </a:extLst>
          </p:cNvPr>
          <p:cNvSpPr txBox="1"/>
          <p:nvPr/>
        </p:nvSpPr>
        <p:spPr>
          <a:xfrm>
            <a:off x="137776" y="2207843"/>
            <a:ext cx="3669429" cy="1348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en-GB" dirty="0"/>
              <a:t>Interictal vs Preictal ratio up to 50:1</a:t>
            </a:r>
            <a:endParaRPr lang="de-CH" dirty="0">
              <a:cs typeface="Arial Narrow" panose="020B0604020202020204" pitchFamily="34" charset="0"/>
            </a:endParaRPr>
          </a:p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en-GB" dirty="0"/>
              <a:t>Risk of over-fitting to the negative class</a:t>
            </a:r>
            <a:endParaRPr lang="de-CH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61AC710-26F7-E1E6-A81B-CA09603B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532" y="1143345"/>
            <a:ext cx="1692531" cy="57885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3837FF-FB79-4CD1-160C-3F9C76C32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360" y="3456659"/>
            <a:ext cx="2280873" cy="272376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7EA5B75-1A12-6FA3-DD57-A6A010120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432" y="1134793"/>
            <a:ext cx="1692531" cy="5959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5ED0A07-0A6E-EE9A-9B5A-99F4DBA32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382" y="3805353"/>
            <a:ext cx="2386629" cy="226131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C61BCF4-86ED-095C-287C-CCF2EF1BF760}"/>
              </a:ext>
            </a:extLst>
          </p:cNvPr>
          <p:cNvSpPr txBox="1"/>
          <p:nvPr/>
        </p:nvSpPr>
        <p:spPr>
          <a:xfrm>
            <a:off x="3873737" y="2206606"/>
            <a:ext cx="3302117" cy="7473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en-GB" dirty="0"/>
              <a:t>Preictal signature </a:t>
            </a:r>
            <a:r>
              <a:rPr lang="en-GB" b="1" dirty="0"/>
              <a:t>varies</a:t>
            </a:r>
            <a:r>
              <a:rPr lang="en-GB" dirty="0"/>
              <a:t> between seizures</a:t>
            </a:r>
          </a:p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en-GB" dirty="0">
                <a:cs typeface="Arial Narrow" panose="020B0604020202020204" pitchFamily="34" charset="0"/>
              </a:rPr>
              <a:t>Different Seizure Types per Patient</a:t>
            </a:r>
            <a:endParaRPr lang="de-CH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F46121-3F36-266E-1E1D-3019561E37D2}"/>
              </a:ext>
            </a:extLst>
          </p:cNvPr>
          <p:cNvSpPr txBox="1"/>
          <p:nvPr/>
        </p:nvSpPr>
        <p:spPr>
          <a:xfrm>
            <a:off x="7251056" y="2218601"/>
            <a:ext cx="3302117" cy="1348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en-GB" dirty="0"/>
              <a:t>Some patients show no clear preictal pattern</a:t>
            </a:r>
            <a:endParaRPr lang="de-CH" dirty="0">
              <a:cs typeface="Arial Narrow" panose="020B0604020202020204" pitchFamily="34" charset="0"/>
            </a:endParaRPr>
          </a:p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de-CH" dirty="0" err="1"/>
              <a:t>Interictal</a:t>
            </a:r>
            <a:r>
              <a:rPr lang="de-CH" dirty="0"/>
              <a:t> &amp; </a:t>
            </a:r>
            <a:r>
              <a:rPr lang="de-CH" dirty="0" err="1"/>
              <a:t>preictal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</a:t>
            </a:r>
            <a:r>
              <a:rPr lang="de-CH" dirty="0" err="1"/>
              <a:t>alike</a:t>
            </a:r>
            <a:endParaRPr lang="de-CH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943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80"/>
    </mc:Choice>
    <mc:Fallback xmlns="">
      <p:transition spd="slow" advTm="111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E49100-A531-53BB-B117-5EAE78F0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96758" y="6163105"/>
            <a:ext cx="578283" cy="204100"/>
          </a:xfrm>
        </p:spPr>
        <p:txBody>
          <a:bodyPr anchor="ctr">
            <a:normAutofit fontScale="47500" lnSpcReduction="20000"/>
          </a:bodyPr>
          <a:lstStyle/>
          <a:p>
            <a:pPr>
              <a:spcAft>
                <a:spcPts val="567"/>
              </a:spcAft>
            </a:pPr>
            <a:fld id="{11B96697-4585-4368-989A-16003D150648}" type="datetime1">
              <a:rPr lang="de-CH" noProof="0" smtClean="0"/>
              <a:pPr>
                <a:spcAft>
                  <a:spcPts val="567"/>
                </a:spcAft>
              </a:pPr>
              <a:t>02.06.2025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38EBB6-F82C-C5A0-1F40-D43726F6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2144" y="6163105"/>
            <a:ext cx="5102500" cy="204100"/>
          </a:xfrm>
        </p:spPr>
        <p:txBody>
          <a:bodyPr anchor="ctr">
            <a:normAutofit fontScale="47500" lnSpcReduction="20000"/>
          </a:bodyPr>
          <a:lstStyle/>
          <a:p>
            <a:pPr>
              <a:spcAft>
                <a:spcPts val="567"/>
              </a:spcAft>
            </a:pPr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BF3536-F999-0AF7-F8D4-3982D1E5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076" y="6163105"/>
            <a:ext cx="304805" cy="204100"/>
          </a:xfr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567"/>
              </a:spcAft>
            </a:pPr>
            <a:fld id="{5ACA52AF-F19D-405C-AD5F-7D94B96A5CC3}" type="slidenum">
              <a:rPr lang="de-CH" noProof="0" smtClean="0"/>
              <a:pPr>
                <a:spcAft>
                  <a:spcPts val="567"/>
                </a:spcAft>
              </a:pPr>
              <a:t>24</a:t>
            </a:fld>
            <a:endParaRPr lang="de-CH" noProof="0"/>
          </a:p>
        </p:txBody>
      </p:sp>
      <p:pic>
        <p:nvPicPr>
          <p:cNvPr id="8" name="Grafik 7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A6AAE5FA-3EC5-7DEE-53FB-F62847A32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6" y="552403"/>
            <a:ext cx="10136967" cy="5068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791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D0637-9D1A-A37F-E8BC-764A623C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Epileptic</a:t>
            </a:r>
            <a:r>
              <a:rPr lang="de-CH" dirty="0"/>
              <a:t> </a:t>
            </a:r>
            <a:r>
              <a:rPr lang="de-CH" dirty="0" err="1"/>
              <a:t>Seizure</a:t>
            </a:r>
            <a:r>
              <a:rPr lang="de-CH" dirty="0"/>
              <a:t> </a:t>
            </a:r>
            <a:r>
              <a:rPr lang="de-CH" dirty="0" err="1"/>
              <a:t>Prediction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FEC185-841E-8FC9-5E18-B747ACE95DE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5E41E0-22EF-500B-BFE4-BBAFC42AC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F0C581C-CCDC-8DFC-F569-FA23409D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72" y="731058"/>
            <a:ext cx="8423796" cy="3058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479BB1B-C3C3-93BE-9CD0-412A9ABB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71" y="4081308"/>
            <a:ext cx="4898307" cy="17445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05FDF3B-44BF-F26E-1254-58BD125AB22F}"/>
              </a:ext>
            </a:extLst>
          </p:cNvPr>
          <p:cNvSpPr txBox="1"/>
          <p:nvPr/>
        </p:nvSpPr>
        <p:spPr>
          <a:xfrm>
            <a:off x="5457170" y="4086898"/>
            <a:ext cx="6073845" cy="1151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720000"/>
            <a:r>
              <a:rPr lang="de-CH" b="1" dirty="0">
                <a:cs typeface="Arial Narrow" panose="020B0604020202020204" pitchFamily="34" charset="0"/>
              </a:rPr>
              <a:t>Most </a:t>
            </a:r>
            <a:r>
              <a:rPr lang="de-CH" b="1" dirty="0" err="1">
                <a:cs typeface="Arial Narrow" panose="020B0604020202020204" pitchFamily="34" charset="0"/>
              </a:rPr>
              <a:t>Prediction</a:t>
            </a:r>
            <a:r>
              <a:rPr lang="de-CH" b="1" dirty="0">
                <a:cs typeface="Arial Narrow" panose="020B0604020202020204" pitchFamily="34" charset="0"/>
              </a:rPr>
              <a:t> Works:</a:t>
            </a:r>
          </a:p>
          <a:p>
            <a:pPr marL="285750" indent="-285750" algn="ctr" defTabSz="720000">
              <a:buFont typeface="Arial" panose="020B0604020202020204" pitchFamily="34" charset="0"/>
              <a:buChar char="•"/>
            </a:pPr>
            <a:r>
              <a:rPr lang="de-CH" u="sng" dirty="0">
                <a:cs typeface="Arial Narrow" panose="020B0604020202020204" pitchFamily="34" charset="0"/>
              </a:rPr>
              <a:t>Big</a:t>
            </a:r>
            <a:r>
              <a:rPr lang="de-CH" dirty="0">
                <a:cs typeface="Arial Narrow" panose="020B0604020202020204" pitchFamily="34" charset="0"/>
              </a:rPr>
              <a:t> Models -&gt; </a:t>
            </a:r>
            <a:r>
              <a:rPr lang="de-CH" u="sng" dirty="0">
                <a:cs typeface="Arial Narrow" panose="020B0604020202020204" pitchFamily="34" charset="0"/>
              </a:rPr>
              <a:t>High</a:t>
            </a:r>
            <a:r>
              <a:rPr lang="de-CH" dirty="0">
                <a:cs typeface="Arial Narrow" panose="020B0604020202020204" pitchFamily="34" charset="0"/>
              </a:rPr>
              <a:t> Memory </a:t>
            </a:r>
            <a:r>
              <a:rPr lang="de-CH" dirty="0" err="1">
                <a:cs typeface="Arial Narrow" panose="020B0604020202020204" pitchFamily="34" charset="0"/>
              </a:rPr>
              <a:t>Requirements</a:t>
            </a:r>
            <a:r>
              <a:rPr lang="de-CH" dirty="0">
                <a:cs typeface="Arial Narrow" panose="020B0604020202020204" pitchFamily="34" charset="0"/>
              </a:rPr>
              <a:t>, Slow </a:t>
            </a:r>
            <a:r>
              <a:rPr lang="de-CH" dirty="0" err="1">
                <a:cs typeface="Arial Narrow" panose="020B0604020202020204" pitchFamily="34" charset="0"/>
              </a:rPr>
              <a:t>Inference</a:t>
            </a:r>
            <a:endParaRPr lang="de-CH" dirty="0">
              <a:cs typeface="Arial Narrow" panose="020B0604020202020204" pitchFamily="34" charset="0"/>
            </a:endParaRPr>
          </a:p>
          <a:p>
            <a:pPr marL="285750" indent="-285750" algn="ctr" defTabSz="720000">
              <a:buFont typeface="Arial" panose="020B0604020202020204" pitchFamily="34" charset="0"/>
              <a:buChar char="•"/>
            </a:pPr>
            <a:r>
              <a:rPr lang="de-CH" u="sng" dirty="0">
                <a:cs typeface="Arial Narrow" panose="020B0604020202020204" pitchFamily="34" charset="0"/>
              </a:rPr>
              <a:t>Many</a:t>
            </a:r>
            <a:r>
              <a:rPr lang="de-CH" dirty="0">
                <a:cs typeface="Arial Narrow" panose="020B0604020202020204" pitchFamily="34" charset="0"/>
              </a:rPr>
              <a:t> Channels(~23) -&gt; </a:t>
            </a:r>
            <a:r>
              <a:rPr lang="de-CH" u="sng" dirty="0">
                <a:cs typeface="Arial Narrow" panose="020B0604020202020204" pitchFamily="34" charset="0"/>
              </a:rPr>
              <a:t>Not</a:t>
            </a:r>
            <a:r>
              <a:rPr lang="de-CH" dirty="0">
                <a:cs typeface="Arial Narrow" panose="020B0604020202020204" pitchFamily="34" charset="0"/>
              </a:rPr>
              <a:t> </a:t>
            </a:r>
            <a:r>
              <a:rPr lang="de-CH" dirty="0" err="1">
                <a:cs typeface="Arial Narrow" panose="020B0604020202020204" pitchFamily="34" charset="0"/>
              </a:rPr>
              <a:t>Compatable</a:t>
            </a:r>
            <a:r>
              <a:rPr lang="de-CH" dirty="0">
                <a:cs typeface="Arial Narrow" panose="020B0604020202020204" pitchFamily="34" charset="0"/>
              </a:rPr>
              <a:t> </a:t>
            </a:r>
            <a:r>
              <a:rPr lang="de-CH" dirty="0" err="1">
                <a:cs typeface="Arial Narrow" panose="020B0604020202020204" pitchFamily="34" charset="0"/>
              </a:rPr>
              <a:t>for</a:t>
            </a:r>
            <a:r>
              <a:rPr lang="de-CH" dirty="0">
                <a:cs typeface="Arial Narrow" panose="020B0604020202020204" pitchFamily="34" charset="0"/>
              </a:rPr>
              <a:t> Wearable Devices</a:t>
            </a: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60AFD3-FDD6-2474-3D8E-8A91DEF96CF2}"/>
              </a:ext>
            </a:extLst>
          </p:cNvPr>
          <p:cNvSpPr txBox="1"/>
          <p:nvPr/>
        </p:nvSpPr>
        <p:spPr>
          <a:xfrm>
            <a:off x="5618923" y="5178857"/>
            <a:ext cx="5503166" cy="1151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720000"/>
            <a:r>
              <a:rPr lang="de-CH" sz="2000" b="1" u="sng" dirty="0">
                <a:cs typeface="Arial Narrow" panose="020B0604020202020204" pitchFamily="34" charset="0"/>
              </a:rPr>
              <a:t>Solution:</a:t>
            </a:r>
          </a:p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de-CH" sz="2000" b="1" dirty="0" err="1">
                <a:cs typeface="Arial Narrow" panose="020B0604020202020204" pitchFamily="34" charset="0"/>
              </a:rPr>
              <a:t>Explore</a:t>
            </a:r>
            <a:r>
              <a:rPr lang="de-CH" sz="2000" b="1" dirty="0">
                <a:cs typeface="Arial Narrow" panose="020B0604020202020204" pitchFamily="34" charset="0"/>
              </a:rPr>
              <a:t> Compact &amp; Energy-</a:t>
            </a:r>
            <a:r>
              <a:rPr lang="de-CH" sz="2000" b="1" dirty="0" err="1">
                <a:cs typeface="Arial Narrow" panose="020B0604020202020204" pitchFamily="34" charset="0"/>
              </a:rPr>
              <a:t>Efficient</a:t>
            </a:r>
            <a:r>
              <a:rPr lang="de-CH" sz="2000" b="1" dirty="0">
                <a:cs typeface="Arial Narrow" panose="020B0604020202020204" pitchFamily="34" charset="0"/>
              </a:rPr>
              <a:t> Model </a:t>
            </a:r>
            <a:r>
              <a:rPr lang="de-CH" sz="2000" b="1" dirty="0" err="1">
                <a:cs typeface="Arial Narrow" panose="020B0604020202020204" pitchFamily="34" charset="0"/>
              </a:rPr>
              <a:t>with</a:t>
            </a:r>
            <a:r>
              <a:rPr lang="de-CH" sz="2000" b="1" dirty="0">
                <a:cs typeface="Arial Narrow" panose="020B0604020202020204" pitchFamily="34" charset="0"/>
              </a:rPr>
              <a:t> </a:t>
            </a:r>
            <a:r>
              <a:rPr lang="de-CH" sz="2000" b="1" dirty="0" err="1">
                <a:cs typeface="Arial Narrow" panose="020B0604020202020204" pitchFamily="34" charset="0"/>
              </a:rPr>
              <a:t>reduced</a:t>
            </a:r>
            <a:r>
              <a:rPr lang="de-CH" sz="2000" b="1" dirty="0">
                <a:cs typeface="Arial Narrow" panose="020B0604020202020204" pitchFamily="34" charset="0"/>
              </a:rPr>
              <a:t> Channels</a:t>
            </a:r>
          </a:p>
          <a:p>
            <a:pPr marL="285750" indent="-285750" algn="ctr" defTabSz="720000">
              <a:buFont typeface="Wingdings" panose="05000000000000000000" pitchFamily="2" charset="2"/>
              <a:buChar char="Ø"/>
            </a:pPr>
            <a:r>
              <a:rPr lang="de-CH" sz="2000" b="1" dirty="0" err="1">
                <a:cs typeface="Arial Narrow" panose="020B0604020202020204" pitchFamily="34" charset="0"/>
              </a:rPr>
              <a:t>Suitable</a:t>
            </a:r>
            <a:r>
              <a:rPr lang="de-CH" sz="2000" b="1" dirty="0">
                <a:cs typeface="Arial Narrow" panose="020B0604020202020204" pitchFamily="34" charset="0"/>
              </a:rPr>
              <a:t> </a:t>
            </a:r>
            <a:r>
              <a:rPr lang="de-CH" sz="2000" b="1" dirty="0" err="1">
                <a:cs typeface="Arial Narrow" panose="020B0604020202020204" pitchFamily="34" charset="0"/>
              </a:rPr>
              <a:t>for</a:t>
            </a:r>
            <a:r>
              <a:rPr lang="de-CH" sz="2000" b="1" dirty="0">
                <a:cs typeface="Arial Narrow" panose="020B0604020202020204" pitchFamily="34" charset="0"/>
              </a:rPr>
              <a:t> Wearable, Low Energy, fast </a:t>
            </a:r>
            <a:r>
              <a:rPr lang="de-CH" sz="2000" b="1" dirty="0" err="1">
                <a:cs typeface="Arial Narrow" panose="020B0604020202020204" pitchFamily="34" charset="0"/>
              </a:rPr>
              <a:t>Inference</a:t>
            </a:r>
            <a:endParaRPr lang="de-CH" sz="2000" b="1" dirty="0">
              <a:cs typeface="Arial Narrow" panose="020B0604020202020204" pitchFamily="34" charset="0"/>
            </a:endParaRPr>
          </a:p>
          <a:p>
            <a:pPr marL="285750" indent="-285750" algn="ctr" defTabSz="720000">
              <a:buFont typeface="Arial" panose="020B0604020202020204" pitchFamily="34" charset="0"/>
              <a:buChar char="•"/>
            </a:pPr>
            <a:endParaRPr lang="de-CH" dirty="0">
              <a:cs typeface="Arial Narrow" panose="020B0604020202020204" pitchFamily="34" charset="0"/>
            </a:endParaRPr>
          </a:p>
          <a:p>
            <a:pPr algn="ctr" defTabSz="720000"/>
            <a:endParaRPr lang="de-CH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97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93E38-CA8A-8099-5ECB-228D8914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SoA</a:t>
            </a:r>
            <a:r>
              <a:rPr lang="de-CH" dirty="0"/>
              <a:t> Models: </a:t>
            </a:r>
            <a:r>
              <a:rPr lang="de-CH" dirty="0" err="1"/>
              <a:t>Seizure</a:t>
            </a:r>
            <a:r>
              <a:rPr lang="de-CH" dirty="0"/>
              <a:t> </a:t>
            </a:r>
            <a:r>
              <a:rPr lang="de-CH" dirty="0" err="1"/>
              <a:t>Prediciton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96338C-A533-EF68-E892-9DE79AF867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dirty="0"/>
              <a:t>Add </a:t>
            </a:r>
            <a:r>
              <a:rPr lang="en-US" i="1" noProof="0" dirty="0"/>
              <a:t>date</a:t>
            </a:r>
            <a:r>
              <a:rPr lang="en-US" noProof="0" dirty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BC9209-B2B2-1C85-6952-5E4CC8E71C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8E549C-B5E2-45FF-2326-219E4E2F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1" y="800099"/>
            <a:ext cx="3060578" cy="502707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EE6909-1063-DAED-A157-D4BD6F2A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8" y="1336968"/>
            <a:ext cx="2737537" cy="13291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33645FA-4928-C4B3-937E-CCD177E79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357" y="800099"/>
            <a:ext cx="3053173" cy="41263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CA9725A-7D8F-2143-3659-4FB51CC27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21" y="1279133"/>
            <a:ext cx="2628285" cy="126562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715EE43-7553-335E-55FC-3EDEB0269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196" y="642394"/>
            <a:ext cx="3226285" cy="570703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FBB3CD5-F814-258E-5A54-73C92297B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238" y="1180573"/>
            <a:ext cx="2791589" cy="1368260"/>
          </a:xfrm>
          <a:prstGeom prst="rect">
            <a:avLst/>
          </a:prstGeom>
        </p:spPr>
      </p:pic>
      <p:sp>
        <p:nvSpPr>
          <p:cNvPr id="20" name="Textfeld 19">
            <a:hlinkClick r:id="rId9"/>
            <a:extLst>
              <a:ext uri="{FF2B5EF4-FFF2-40B4-BE49-F238E27FC236}">
                <a16:creationId xmlns:a16="http://schemas.microsoft.com/office/drawing/2014/main" id="{1B74479E-59D8-45E7-9054-9B81EFB52278}"/>
              </a:ext>
            </a:extLst>
          </p:cNvPr>
          <p:cNvSpPr txBox="1"/>
          <p:nvPr/>
        </p:nvSpPr>
        <p:spPr>
          <a:xfrm>
            <a:off x="5285880" y="4953440"/>
            <a:ext cx="1209131" cy="117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dirty="0">
                <a:solidFill>
                  <a:srgbClr val="0070C0"/>
                </a:solidFill>
                <a:cs typeface="Arial Narrow" panose="020B0604020202020204" pitchFamily="34" charset="0"/>
              </a:rPr>
              <a:t>[CNN+</a:t>
            </a:r>
            <a:r>
              <a:rPr lang="de-CH" sz="1600" dirty="0">
                <a:solidFill>
                  <a:srgbClr val="0070C0"/>
                </a:solidFill>
                <a:cs typeface="Arial Narrow" panose="020B0604020202020204" pitchFamily="34" charset="0"/>
                <a:hlinkClick r:id="rId10"/>
              </a:rPr>
              <a:t>LSTM</a:t>
            </a:r>
            <a:r>
              <a:rPr lang="de-CH" sz="1600" dirty="0">
                <a:solidFill>
                  <a:srgbClr val="0070C0"/>
                </a:solidFill>
                <a:cs typeface="Arial Narrow" panose="020B0604020202020204" pitchFamily="34" charset="0"/>
              </a:rPr>
              <a:t>]</a:t>
            </a:r>
            <a:endParaRPr lang="de-CH" sz="1600" b="0" i="0" dirty="0">
              <a:solidFill>
                <a:srgbClr val="0070C0"/>
              </a:solidFill>
              <a:cs typeface="Arial Narrow" panose="020B0604020202020204" pitchFamily="34" charset="0"/>
            </a:endParaRPr>
          </a:p>
        </p:txBody>
      </p:sp>
      <p:sp>
        <p:nvSpPr>
          <p:cNvPr id="22" name="Textfeld 21">
            <a:hlinkClick r:id="rId9"/>
            <a:extLst>
              <a:ext uri="{FF2B5EF4-FFF2-40B4-BE49-F238E27FC236}">
                <a16:creationId xmlns:a16="http://schemas.microsoft.com/office/drawing/2014/main" id="{717DED43-CC44-DB33-35A8-A44C8E3CF6EB}"/>
              </a:ext>
            </a:extLst>
          </p:cNvPr>
          <p:cNvSpPr txBox="1"/>
          <p:nvPr/>
        </p:nvSpPr>
        <p:spPr>
          <a:xfrm>
            <a:off x="699147" y="5785693"/>
            <a:ext cx="831809" cy="117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[</a:t>
            </a:r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  <a:hlinkClick r:id="rId11"/>
              </a:rPr>
              <a:t>CNN</a:t>
            </a:r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]</a:t>
            </a:r>
          </a:p>
        </p:txBody>
      </p:sp>
      <p:sp>
        <p:nvSpPr>
          <p:cNvPr id="28" name="Textfeld 27">
            <a:hlinkClick r:id="rId9"/>
            <a:extLst>
              <a:ext uri="{FF2B5EF4-FFF2-40B4-BE49-F238E27FC236}">
                <a16:creationId xmlns:a16="http://schemas.microsoft.com/office/drawing/2014/main" id="{2C7ECC22-7176-E595-4AC8-450B8DF64F15}"/>
              </a:ext>
            </a:extLst>
          </p:cNvPr>
          <p:cNvSpPr txBox="1"/>
          <p:nvPr/>
        </p:nvSpPr>
        <p:spPr>
          <a:xfrm>
            <a:off x="1396144" y="5804495"/>
            <a:ext cx="831809" cy="117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[</a:t>
            </a:r>
            <a:r>
              <a:rPr lang="de-CH" sz="1600" b="0" i="0" dirty="0" err="1">
                <a:solidFill>
                  <a:srgbClr val="0070C0"/>
                </a:solidFill>
                <a:cs typeface="Arial Narrow" panose="020B0604020202020204" pitchFamily="34" charset="0"/>
              </a:rPr>
              <a:t>ResN</a:t>
            </a:r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]</a:t>
            </a:r>
          </a:p>
        </p:txBody>
      </p:sp>
      <p:sp>
        <p:nvSpPr>
          <p:cNvPr id="29" name="Textfeld 28">
            <a:hlinkClick r:id="rId12"/>
            <a:extLst>
              <a:ext uri="{FF2B5EF4-FFF2-40B4-BE49-F238E27FC236}">
                <a16:creationId xmlns:a16="http://schemas.microsoft.com/office/drawing/2014/main" id="{5F425AC1-7CD9-CB50-0BDF-16DB80D287F9}"/>
              </a:ext>
            </a:extLst>
          </p:cNvPr>
          <p:cNvSpPr txBox="1"/>
          <p:nvPr/>
        </p:nvSpPr>
        <p:spPr>
          <a:xfrm>
            <a:off x="2029398" y="5808849"/>
            <a:ext cx="831809" cy="117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[VGG]</a:t>
            </a:r>
          </a:p>
        </p:txBody>
      </p:sp>
      <p:sp>
        <p:nvSpPr>
          <p:cNvPr id="30" name="Textfeld 29">
            <a:hlinkClick r:id="rId9"/>
            <a:extLst>
              <a:ext uri="{FF2B5EF4-FFF2-40B4-BE49-F238E27FC236}">
                <a16:creationId xmlns:a16="http://schemas.microsoft.com/office/drawing/2014/main" id="{B0C0942E-2DA6-5E8B-51A7-949F1BB9F505}"/>
              </a:ext>
            </a:extLst>
          </p:cNvPr>
          <p:cNvSpPr txBox="1"/>
          <p:nvPr/>
        </p:nvSpPr>
        <p:spPr>
          <a:xfrm>
            <a:off x="4454071" y="4940255"/>
            <a:ext cx="831809" cy="117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dirty="0">
                <a:solidFill>
                  <a:srgbClr val="0070C0"/>
                </a:solidFill>
                <a:cs typeface="Arial Narrow" panose="020B0604020202020204" pitchFamily="34" charset="0"/>
              </a:rPr>
              <a:t>[</a:t>
            </a:r>
            <a:r>
              <a:rPr lang="de-CH" sz="1600" dirty="0" err="1">
                <a:solidFill>
                  <a:srgbClr val="0070C0"/>
                </a:solidFill>
                <a:cs typeface="Arial Narrow" panose="020B0604020202020204" pitchFamily="34" charset="0"/>
              </a:rPr>
              <a:t>lstm</a:t>
            </a:r>
            <a:r>
              <a:rPr lang="de-CH" sz="1600" dirty="0">
                <a:solidFill>
                  <a:srgbClr val="0070C0"/>
                </a:solidFill>
                <a:cs typeface="Arial Narrow" panose="020B0604020202020204" pitchFamily="34" charset="0"/>
              </a:rPr>
              <a:t>]</a:t>
            </a:r>
            <a:endParaRPr lang="de-CH" sz="1600" b="0" i="0" dirty="0">
              <a:solidFill>
                <a:srgbClr val="0070C0"/>
              </a:solidFill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hlinkClick r:id="rId9"/>
            <a:extLst>
              <a:ext uri="{FF2B5EF4-FFF2-40B4-BE49-F238E27FC236}">
                <a16:creationId xmlns:a16="http://schemas.microsoft.com/office/drawing/2014/main" id="{43775898-A1E6-CD99-DD9F-4BE36E6FE809}"/>
              </a:ext>
            </a:extLst>
          </p:cNvPr>
          <p:cNvSpPr txBox="1"/>
          <p:nvPr/>
        </p:nvSpPr>
        <p:spPr>
          <a:xfrm>
            <a:off x="8839376" y="6232556"/>
            <a:ext cx="2513971" cy="50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[</a:t>
            </a:r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  <a:hlinkClick r:id="rId13"/>
              </a:rPr>
              <a:t>2</a:t>
            </a:r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]</a:t>
            </a:r>
          </a:p>
        </p:txBody>
      </p:sp>
      <p:sp>
        <p:nvSpPr>
          <p:cNvPr id="38" name="Textfeld 37">
            <a:hlinkClick r:id="rId14"/>
            <a:extLst>
              <a:ext uri="{FF2B5EF4-FFF2-40B4-BE49-F238E27FC236}">
                <a16:creationId xmlns:a16="http://schemas.microsoft.com/office/drawing/2014/main" id="{9805626E-6244-8141-1473-6685B4239CB7}"/>
              </a:ext>
            </a:extLst>
          </p:cNvPr>
          <p:cNvSpPr txBox="1"/>
          <p:nvPr/>
        </p:nvSpPr>
        <p:spPr>
          <a:xfrm>
            <a:off x="7984611" y="6246644"/>
            <a:ext cx="2513971" cy="50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[1]</a:t>
            </a:r>
          </a:p>
        </p:txBody>
      </p:sp>
      <p:sp>
        <p:nvSpPr>
          <p:cNvPr id="39" name="Textfeld 38">
            <a:hlinkClick r:id="rId14"/>
            <a:extLst>
              <a:ext uri="{FF2B5EF4-FFF2-40B4-BE49-F238E27FC236}">
                <a16:creationId xmlns:a16="http://schemas.microsoft.com/office/drawing/2014/main" id="{36833341-6338-D89D-C7B7-DAD427DAFD85}"/>
              </a:ext>
            </a:extLst>
          </p:cNvPr>
          <p:cNvSpPr txBox="1"/>
          <p:nvPr/>
        </p:nvSpPr>
        <p:spPr>
          <a:xfrm>
            <a:off x="9820011" y="6240156"/>
            <a:ext cx="2513971" cy="50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720000"/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</a:rPr>
              <a:t>[</a:t>
            </a:r>
            <a:r>
              <a:rPr lang="de-CH" sz="1600" b="0" i="0" dirty="0">
                <a:solidFill>
                  <a:srgbClr val="0070C0"/>
                </a:solidFill>
                <a:cs typeface="Arial Narrow" panose="020B0604020202020204" pitchFamily="34" charset="0"/>
                <a:hlinkClick r:id="rId15"/>
              </a:rPr>
              <a:t>3]</a:t>
            </a:r>
            <a:endParaRPr lang="de-CH" sz="1600" b="0" i="0" dirty="0">
              <a:solidFill>
                <a:srgbClr val="0070C0"/>
              </a:solidFill>
              <a:cs typeface="Arial Narrow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A735F7-9A1D-271A-8396-F6BAB96085C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0487" y="2796814"/>
            <a:ext cx="2703121" cy="27974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B9AA39A-5336-7315-C006-F5E3941CBB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7404" y="2694542"/>
            <a:ext cx="2678402" cy="19609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4C5020-3524-2651-B86F-3AADB10E18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2632" y="2659178"/>
            <a:ext cx="2850799" cy="3393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0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8" grpId="0"/>
      <p:bldP spid="29" grpId="0"/>
      <p:bldP spid="30" grpId="0"/>
      <p:bldP spid="33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53367-3E39-DD03-D801-A974BC18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71" y="170391"/>
            <a:ext cx="10080000" cy="620851"/>
          </a:xfrm>
        </p:spPr>
        <p:txBody>
          <a:bodyPr anchor="ctr">
            <a:normAutofit/>
          </a:bodyPr>
          <a:lstStyle/>
          <a:p>
            <a:r>
              <a:rPr lang="de-CH" dirty="0" err="1"/>
              <a:t>EpiDeNet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Seizure</a:t>
            </a:r>
            <a:r>
              <a:rPr lang="de-CH" dirty="0"/>
              <a:t> </a:t>
            </a:r>
            <a:r>
              <a:rPr lang="de-CH" dirty="0" err="1"/>
              <a:t>Prediciton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5BBF57-505C-FE1A-B609-3DB00EC83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068" y="936000"/>
            <a:ext cx="5040000" cy="5220000"/>
          </a:xfrm>
        </p:spPr>
        <p:txBody>
          <a:bodyPr>
            <a:normAutofit/>
          </a:bodyPr>
          <a:lstStyle/>
          <a:p>
            <a:r>
              <a:rPr lang="de-CH" dirty="0" err="1"/>
              <a:t>Convolutional</a:t>
            </a:r>
            <a:r>
              <a:rPr lang="de-CH" dirty="0"/>
              <a:t> </a:t>
            </a:r>
            <a:r>
              <a:rPr lang="de-CH" dirty="0" err="1"/>
              <a:t>Neural</a:t>
            </a:r>
            <a:r>
              <a:rPr lang="de-CH" dirty="0"/>
              <a:t> Network(CNN)</a:t>
            </a:r>
          </a:p>
          <a:p>
            <a:r>
              <a:rPr lang="de-CH" dirty="0" err="1"/>
              <a:t>Learns</a:t>
            </a:r>
            <a:r>
              <a:rPr lang="de-CH" dirty="0"/>
              <a:t> </a:t>
            </a:r>
            <a:r>
              <a:rPr lang="de-CH" dirty="0" err="1"/>
              <a:t>Spectral</a:t>
            </a:r>
            <a:r>
              <a:rPr lang="de-CH" dirty="0"/>
              <a:t> &amp; </a:t>
            </a:r>
            <a:r>
              <a:rPr lang="de-CH" dirty="0" err="1"/>
              <a:t>Spatial</a:t>
            </a:r>
            <a:r>
              <a:rPr lang="de-CH" dirty="0"/>
              <a:t> Features[3]</a:t>
            </a:r>
          </a:p>
          <a:p>
            <a:r>
              <a:rPr lang="de-CH" dirty="0" err="1"/>
              <a:t>Leave</a:t>
            </a:r>
            <a:r>
              <a:rPr lang="de-CH" dirty="0"/>
              <a:t>-</a:t>
            </a:r>
            <a:r>
              <a:rPr lang="de-CH" dirty="0" err="1"/>
              <a:t>One</a:t>
            </a:r>
            <a:r>
              <a:rPr lang="de-CH" dirty="0"/>
              <a:t>-</a:t>
            </a:r>
            <a:r>
              <a:rPr lang="de-CH" dirty="0" err="1"/>
              <a:t>Seizure</a:t>
            </a:r>
            <a:r>
              <a:rPr lang="de-CH" dirty="0"/>
              <a:t>-Out CV</a:t>
            </a:r>
          </a:p>
          <a:p>
            <a:r>
              <a:rPr lang="de-CH" dirty="0"/>
              <a:t>2 Classes (0:Interictal, 1:Preictal)</a:t>
            </a:r>
          </a:p>
          <a:p>
            <a:r>
              <a:rPr lang="de-CH" dirty="0"/>
              <a:t>~ 9k Parameters</a:t>
            </a:r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18571-A9A1-83A3-4647-D1E3928D99B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42873" y="6117109"/>
            <a:ext cx="1319310" cy="28986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7B68EA4-B820-45CB-934E-7EB621BEE538}" type="datetime1">
              <a:rPr lang="de-DE" smtClean="0"/>
              <a:pPr>
                <a:spcAft>
                  <a:spcPts val="600"/>
                </a:spcAft>
              </a:pPr>
              <a:t>02.06.2025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55534-BF02-E47C-99AE-E2E36C8853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813653" y="6117109"/>
            <a:ext cx="565418" cy="29140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3867F2A-E750-44E7-A740-D3E09DF683AD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1026" name="Picture 2" descr="Animations of Convolution and Deconvolution — Machine Learning Lecture">
            <a:extLst>
              <a:ext uri="{FF2B5EF4-FFF2-40B4-BE49-F238E27FC236}">
                <a16:creationId xmlns:a16="http://schemas.microsoft.com/office/drawing/2014/main" id="{B9F0C84D-880C-5D5F-93AC-C170345F9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" y="3594174"/>
            <a:ext cx="1874906" cy="21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0168B5A-2FBF-04BD-1D5F-130497D5C91C}"/>
              </a:ext>
            </a:extLst>
          </p:cNvPr>
          <p:cNvSpPr txBox="1"/>
          <p:nvPr/>
        </p:nvSpPr>
        <p:spPr>
          <a:xfrm>
            <a:off x="233532" y="5583065"/>
            <a:ext cx="109878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4"/>
              </a:rPr>
              <a:t>[3] </a:t>
            </a:r>
            <a:r>
              <a:rPr lang="de-CH" sz="1200" dirty="0" err="1">
                <a:hlinkClick r:id="rId4"/>
              </a:rPr>
              <a:t>Thorir</a:t>
            </a:r>
            <a:r>
              <a:rPr lang="de-CH" sz="1200" dirty="0">
                <a:hlinkClick r:id="rId4"/>
              </a:rPr>
              <a:t> Mar </a:t>
            </a:r>
            <a:r>
              <a:rPr lang="de-CH" sz="1200" dirty="0" err="1">
                <a:hlinkClick r:id="rId4"/>
              </a:rPr>
              <a:t>Ingolfsson</a:t>
            </a:r>
            <a:r>
              <a:rPr lang="de-CH" sz="1200" dirty="0">
                <a:hlinkClick r:id="rId4"/>
              </a:rPr>
              <a:t>, </a:t>
            </a:r>
            <a:r>
              <a:rPr lang="de-CH" sz="1200" dirty="0" err="1">
                <a:hlinkClick r:id="rId4"/>
              </a:rPr>
              <a:t>Upasana</a:t>
            </a:r>
            <a:r>
              <a:rPr lang="de-CH" sz="1200" dirty="0">
                <a:hlinkClick r:id="rId4"/>
              </a:rPr>
              <a:t> </a:t>
            </a:r>
            <a:r>
              <a:rPr lang="de-CH" sz="1200" dirty="0" err="1">
                <a:hlinkClick r:id="rId4"/>
              </a:rPr>
              <a:t>Chakraborty</a:t>
            </a:r>
            <a:r>
              <a:rPr lang="de-CH" sz="1200" dirty="0">
                <a:hlinkClick r:id="rId4"/>
              </a:rPr>
              <a:t>, </a:t>
            </a:r>
            <a:r>
              <a:rPr lang="de-CH" sz="1200" dirty="0" err="1">
                <a:hlinkClick r:id="rId4"/>
              </a:rPr>
              <a:t>Xiaying</a:t>
            </a:r>
            <a:r>
              <a:rPr lang="de-CH" sz="1200" dirty="0">
                <a:hlinkClick r:id="rId4"/>
              </a:rPr>
              <a:t> Wang, Sandor </a:t>
            </a:r>
            <a:r>
              <a:rPr lang="de-CH" sz="1200" dirty="0" err="1">
                <a:hlinkClick r:id="rId4"/>
              </a:rPr>
              <a:t>Beniczky</a:t>
            </a:r>
            <a:r>
              <a:rPr lang="de-CH" sz="1200" dirty="0">
                <a:hlinkClick r:id="rId4"/>
              </a:rPr>
              <a:t>, Pauline </a:t>
            </a:r>
            <a:r>
              <a:rPr lang="de-CH" sz="1200" dirty="0" err="1">
                <a:hlinkClick r:id="rId4"/>
              </a:rPr>
              <a:t>Ducouret</a:t>
            </a:r>
            <a:r>
              <a:rPr lang="de-CH" sz="1200" dirty="0">
                <a:hlinkClick r:id="rId4"/>
              </a:rPr>
              <a:t>, Simone </a:t>
            </a:r>
            <a:r>
              <a:rPr lang="de-CH" sz="1200" dirty="0" err="1">
                <a:hlinkClick r:id="rId4"/>
              </a:rPr>
              <a:t>Benatti</a:t>
            </a:r>
            <a:r>
              <a:rPr lang="de-CH" sz="1200" dirty="0">
                <a:hlinkClick r:id="rId4"/>
              </a:rPr>
              <a:t>, Philippe </a:t>
            </a:r>
            <a:r>
              <a:rPr lang="de-CH" sz="1200" dirty="0" err="1">
                <a:hlinkClick r:id="rId4"/>
              </a:rPr>
              <a:t>Ryvlin</a:t>
            </a:r>
            <a:r>
              <a:rPr lang="de-CH" sz="1200" dirty="0">
                <a:hlinkClick r:id="rId4"/>
              </a:rPr>
              <a:t>, Andrea </a:t>
            </a:r>
            <a:r>
              <a:rPr lang="de-CH" sz="1200" dirty="0" err="1">
                <a:hlinkClick r:id="rId4"/>
              </a:rPr>
              <a:t>Cossettini</a:t>
            </a:r>
            <a:r>
              <a:rPr lang="de-CH" sz="1200" dirty="0">
                <a:hlinkClick r:id="rId4"/>
              </a:rPr>
              <a:t>, Luca </a:t>
            </a:r>
            <a:r>
              <a:rPr lang="de-CH" sz="1200" dirty="0" err="1">
                <a:hlinkClick r:id="rId4"/>
              </a:rPr>
              <a:t>Benini</a:t>
            </a:r>
            <a:r>
              <a:rPr lang="de-CH" sz="1200" dirty="0">
                <a:hlinkClick r:id="rId4"/>
              </a:rPr>
              <a:t>: </a:t>
            </a:r>
            <a:r>
              <a:rPr lang="en-GB" sz="1200" dirty="0" err="1">
                <a:hlinkClick r:id="rId4"/>
              </a:rPr>
              <a:t>EpiDeNet</a:t>
            </a:r>
            <a:r>
              <a:rPr lang="en-GB" sz="1200" dirty="0">
                <a:hlinkClick r:id="rId4"/>
              </a:rPr>
              <a:t>: An Energy-Efficient Approach to Seizure Detection for Embedded Systems</a:t>
            </a:r>
            <a:endParaRPr lang="de-CH" sz="1200" dirty="0"/>
          </a:p>
        </p:txBody>
      </p:sp>
      <p:pic>
        <p:nvPicPr>
          <p:cNvPr id="2050" name="Picture 2" descr="In-Depth Knowledge of Convolutional Neural Networks | by Suraj Yadav |  Medium">
            <a:extLst>
              <a:ext uri="{FF2B5EF4-FFF2-40B4-BE49-F238E27FC236}">
                <a16:creationId xmlns:a16="http://schemas.microsoft.com/office/drawing/2014/main" id="{0A433449-309C-5754-C271-9452DEB1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38" y="4057673"/>
            <a:ext cx="2430175" cy="120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1E7746F-8D7D-B469-048F-18DDC3D1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022" y="1513782"/>
            <a:ext cx="5284148" cy="3355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88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EB3D1-0D0D-03D1-E7C1-E98FED01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79" y="170391"/>
            <a:ext cx="10080000" cy="620851"/>
          </a:xfrm>
        </p:spPr>
        <p:txBody>
          <a:bodyPr/>
          <a:lstStyle/>
          <a:p>
            <a:pPr algn="ctr"/>
            <a:r>
              <a:rPr lang="de-CH" dirty="0"/>
              <a:t>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A9012-63C4-3AB3-EB16-24A582F229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dirty="0"/>
              <a:t>Add </a:t>
            </a:r>
            <a:r>
              <a:rPr lang="en-US" i="1" noProof="0" dirty="0"/>
              <a:t>date</a:t>
            </a:r>
            <a:r>
              <a:rPr lang="en-US" noProof="0" dirty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7F5CC0-F361-B23C-8C60-9105824B94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9A97787-E412-F1D3-0B2E-2F70A880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4635"/>
            <a:ext cx="11520488" cy="3010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80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DFC4C0F-9A52-217E-A86B-47F911C7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6" y="1191802"/>
            <a:ext cx="3572046" cy="511371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6B3CA63-7111-7F02-E237-D25CAF2C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840" y="1362356"/>
            <a:ext cx="3056711" cy="33324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0633B7-5AD4-169E-EFFF-6AD198CF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Data Handling (Per </a:t>
            </a:r>
            <a:r>
              <a:rPr lang="de-CH" dirty="0" err="1"/>
              <a:t>Subject</a:t>
            </a:r>
            <a:r>
              <a:rPr lang="de-CH" dirty="0"/>
              <a:t>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2A4BA8-66AC-6F1B-43E5-A7E2B3EE50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7E66FA-4F5E-6AF1-212B-734A8CEDB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71" y="1191802"/>
            <a:ext cx="3210620" cy="48229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6E79F1-6D8F-EF89-BDF0-8200BD130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34" y="1319719"/>
            <a:ext cx="2074784" cy="142297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6B86A9-6252-B7F8-7880-6D4351731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399" y="802540"/>
            <a:ext cx="1037964" cy="3021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E7A44AF-A835-0BD8-4623-4C18A4E96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56" y="2944139"/>
            <a:ext cx="2610618" cy="28691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714BB7D-10F2-D321-4A8C-E645A98C8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0365" y="763857"/>
            <a:ext cx="2001067" cy="37951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5FF5A03-DC62-A68E-2393-CEFEC33B6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5866" y="1736835"/>
            <a:ext cx="1870064" cy="73743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88A7C6A-2469-80AD-A487-E4AB0B5BC8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2490" y="2576768"/>
            <a:ext cx="2787977" cy="87473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548C622-7A06-D9D7-2EC1-BAC226EFE8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5887" y="3499933"/>
            <a:ext cx="2776615" cy="9796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8AA5898-FAC7-029D-BC84-57CBBFE946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9585" y="4754767"/>
            <a:ext cx="3062966" cy="126001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7A33186-CFA6-3140-0E83-7E11DCAE6D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0030" y="6037233"/>
            <a:ext cx="2442075" cy="15803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BDBFA311-25EE-1F1A-07D6-F02810E824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1250" y="1046436"/>
            <a:ext cx="3423197" cy="511371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C585285-CC3D-C4E8-6CB7-558F821A0B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52577" y="1319719"/>
            <a:ext cx="3186971" cy="49509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7FC8187-AF64-13C4-1C09-66D6AEA543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8344" y="4363599"/>
            <a:ext cx="2801406" cy="331186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90FC11A-0F85-A470-73D3-984F19452F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7655" y="4694785"/>
            <a:ext cx="2559823" cy="95769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AFB30E10-B91A-ECF1-0C11-85BF7466CA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73271" y="692790"/>
            <a:ext cx="959153" cy="31130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A958A6-0D36-88F5-3C8C-30DF9A2BEA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9361" y="1857153"/>
            <a:ext cx="3186971" cy="12813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5BEDD4-7285-6D1F-08CC-47A5C6E441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34526" y="3250174"/>
            <a:ext cx="3223072" cy="1113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42589551-D5B5-DFDC-B982-35B4E68F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730" y="3373698"/>
            <a:ext cx="707244" cy="707244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55A431C-020A-FADE-EFB9-7ABBA60A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85" y="3373698"/>
            <a:ext cx="2004619" cy="7458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1A17CA3-EA01-36C2-6B8D-FD94C8785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730" y="2010692"/>
            <a:ext cx="707244" cy="70724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F6D4A6-1C4E-89C5-9351-7EF845267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77" y="2010693"/>
            <a:ext cx="2035097" cy="7684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98C00B-3473-92E7-65BD-25960F36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Post Processing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9CDF23-F3E4-3933-879A-856688A1D7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Window</a:t>
            </a:r>
            <a:r>
              <a:rPr lang="de-CH" dirty="0"/>
              <a:t> -&gt; </a:t>
            </a:r>
            <a:r>
              <a:rPr lang="de-CH" dirty="0" err="1"/>
              <a:t>Seizure</a:t>
            </a:r>
            <a:r>
              <a:rPr lang="de-CH" dirty="0"/>
              <a:t> Events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Turn </a:t>
            </a:r>
            <a:r>
              <a:rPr lang="en-GB" b="1" dirty="0"/>
              <a:t>Per-Window</a:t>
            </a:r>
            <a:r>
              <a:rPr lang="en-GB" dirty="0"/>
              <a:t> Scores into </a:t>
            </a:r>
            <a:r>
              <a:rPr lang="en-GB" b="1" dirty="0"/>
              <a:t>Per-Seizure</a:t>
            </a:r>
            <a:r>
              <a:rPr lang="en-GB" dirty="0"/>
              <a:t> Alarms (Preictal Alarms &amp; FPR/h)</a:t>
            </a:r>
          </a:p>
          <a:p>
            <a:pPr marL="287996" lvl="1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CD2C09-91C6-7590-2A44-F799DCAB92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63F01C-E5A7-B554-155C-E7CE70D180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2948D8-82A3-857B-11F7-E521BA958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214" y="1286565"/>
            <a:ext cx="2338296" cy="51267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114D079-8597-B59D-0992-BE4AC44489A2}"/>
              </a:ext>
            </a:extLst>
          </p:cNvPr>
          <p:cNvSpPr txBox="1"/>
          <p:nvPr/>
        </p:nvSpPr>
        <p:spPr>
          <a:xfrm>
            <a:off x="8573306" y="4806589"/>
            <a:ext cx="2947182" cy="13407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720000"/>
            <a:r>
              <a:rPr lang="de-CH" b="1" i="0" dirty="0">
                <a:cs typeface="Arial Narrow" panose="020B0604020202020204" pitchFamily="34" charset="0"/>
              </a:rPr>
              <a:t>Summary: </a:t>
            </a:r>
          </a:p>
          <a:p>
            <a:pPr marL="285750" indent="-285750" algn="l" defTabSz="720000">
              <a:buFont typeface="Wingdings" panose="05000000000000000000" pitchFamily="2" charset="2"/>
              <a:buChar char="ü"/>
            </a:pPr>
            <a:r>
              <a:rPr lang="de-CH" dirty="0">
                <a:cs typeface="Arial Narrow" panose="020B0604020202020204" pitchFamily="34" charset="0"/>
              </a:rPr>
              <a:t>Alarm &lt; SPH</a:t>
            </a:r>
          </a:p>
          <a:p>
            <a:pPr marL="285750" indent="-285750" algn="l" defTabSz="720000">
              <a:buFont typeface="Wingdings" panose="05000000000000000000" pitchFamily="2" charset="2"/>
              <a:buChar char="ü"/>
            </a:pPr>
            <a:r>
              <a:rPr lang="de-CH" i="0" dirty="0">
                <a:cs typeface="Arial Narrow" panose="020B0604020202020204" pitchFamily="34" charset="0"/>
              </a:rPr>
              <a:t>Alarm </a:t>
            </a:r>
            <a:r>
              <a:rPr lang="de-CH" i="0" dirty="0" err="1">
                <a:cs typeface="Arial Narrow" panose="020B0604020202020204" pitchFamily="34" charset="0"/>
              </a:rPr>
              <a:t>within</a:t>
            </a:r>
            <a:r>
              <a:rPr lang="de-CH" i="0" dirty="0">
                <a:cs typeface="Arial Narrow" panose="020B0604020202020204" pitchFamily="34" charset="0"/>
              </a:rPr>
              <a:t> SOP</a:t>
            </a:r>
          </a:p>
          <a:p>
            <a:pPr marL="285750" indent="-285750" algn="l" defTabSz="720000">
              <a:buFont typeface="Wingdings" panose="05000000000000000000" pitchFamily="2" charset="2"/>
              <a:buChar char="Ø"/>
            </a:pPr>
            <a:r>
              <a:rPr lang="de-CH" i="0" dirty="0" err="1">
                <a:cs typeface="Arial Narrow" panose="020B0604020202020204" pitchFamily="34" charset="0"/>
              </a:rPr>
              <a:t>Seizure</a:t>
            </a:r>
            <a:r>
              <a:rPr lang="de-CH" i="0" dirty="0">
                <a:cs typeface="Arial Narrow" panose="020B0604020202020204" pitchFamily="34" charset="0"/>
              </a:rPr>
              <a:t> </a:t>
            </a:r>
            <a:r>
              <a:rPr lang="de-CH" i="0" dirty="0" err="1">
                <a:cs typeface="Arial Narrow" panose="020B0604020202020204" pitchFamily="34" charset="0"/>
              </a:rPr>
              <a:t>Predicted</a:t>
            </a:r>
            <a:r>
              <a:rPr lang="de-CH" i="0" dirty="0">
                <a:cs typeface="Arial Narrow" panose="020B0604020202020204" pitchFamily="34" charset="0"/>
              </a:rPr>
              <a:t> </a:t>
            </a:r>
            <a:r>
              <a:rPr lang="de-CH" i="0" dirty="0" err="1">
                <a:cs typeface="Arial Narrow" panose="020B0604020202020204" pitchFamily="34" charset="0"/>
              </a:rPr>
              <a:t>Correctely</a:t>
            </a:r>
            <a:endParaRPr lang="de-CH" i="0" dirty="0">
              <a:cs typeface="Arial Narrow" panose="020B0604020202020204" pitchFamily="34" charset="0"/>
            </a:endParaRPr>
          </a:p>
          <a:p>
            <a:pPr algn="l" defTabSz="720000"/>
            <a:endParaRPr lang="de-CH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27A8E05-32DD-4375-5C36-958896C3C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255" y="2211359"/>
            <a:ext cx="4308430" cy="3605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C22B49-27A7-06D8-4E74-E6DFB342E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068" y="2315343"/>
            <a:ext cx="398760" cy="1525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2EF5429-924C-60A8-2C32-21FE98D1AC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38" y="1821932"/>
            <a:ext cx="1361174" cy="17685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887F6E7-359F-91E8-5178-36B9528BBB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6264" y="1885802"/>
            <a:ext cx="1707960" cy="2497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17DBE19-8235-EB64-5E7B-95FC2366C8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5760" y="2194750"/>
            <a:ext cx="4654090" cy="39026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18ED1F4-071C-78B3-F81F-5434DA596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297" y="2157085"/>
            <a:ext cx="1059961" cy="46559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8422523-ABD1-8AF2-A59B-E1E2E19A41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5760" y="2584534"/>
            <a:ext cx="4604298" cy="19599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6D4C193-29BE-2039-100D-70B4441C94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9063" y="2789459"/>
            <a:ext cx="5833742" cy="74582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C34007B-B151-74E9-D857-B4C14DA9A9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3254" y="3564933"/>
            <a:ext cx="4308429" cy="34983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3502D3D-5904-BAF9-EE41-80270984F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38" y="3180813"/>
            <a:ext cx="1361174" cy="17685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D10334E-FF2D-C7C0-27AB-DFE7B4FC6D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3844" y="3507635"/>
            <a:ext cx="1091915" cy="479475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86D1C12-77A3-91C1-F04A-F8ABD13FD5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2864" y="3529150"/>
            <a:ext cx="4676986" cy="39906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D0A191BC-4396-9BC4-BD14-14C9431329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2864" y="3946566"/>
            <a:ext cx="4676986" cy="19599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6E47FAAE-3B2E-4420-B403-292E8EB0A3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57969" y="4164322"/>
            <a:ext cx="3783733" cy="31475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14E9220-1783-5A2B-A64F-EE46F93EE8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06264" y="3263018"/>
            <a:ext cx="1667037" cy="22136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4EC90309-3316-3A29-30A1-9569355A93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5073" y="5028690"/>
            <a:ext cx="6480000" cy="363244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AEF6F79-B056-1A8E-F404-DD7F237F6B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3456" y="5417764"/>
            <a:ext cx="5683123" cy="423627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BF305B08-4FBA-A3E5-0709-47A019EAD0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45589" y="4623833"/>
            <a:ext cx="5548798" cy="397961"/>
          </a:xfrm>
          <a:prstGeom prst="rect">
            <a:avLst/>
          </a:prstGeom>
        </p:spPr>
      </p:pic>
      <p:pic>
        <p:nvPicPr>
          <p:cNvPr id="15" name="Grafik 14" descr="Martinshorn mit einfarbiger Füllung">
            <a:extLst>
              <a:ext uri="{FF2B5EF4-FFF2-40B4-BE49-F238E27FC236}">
                <a16:creationId xmlns:a16="http://schemas.microsoft.com/office/drawing/2014/main" id="{ED2C3FBA-69C1-D8FF-9949-53C78AE40C5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57969" y="4684837"/>
            <a:ext cx="380416" cy="380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79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4B66D-17A1-9FB8-AF50-E53708B9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60308"/>
            <a:ext cx="10315340" cy="937112"/>
          </a:xfrm>
        </p:spPr>
        <p:txBody>
          <a:bodyPr/>
          <a:lstStyle/>
          <a:p>
            <a:r>
              <a:rPr lang="en-GB" dirty="0"/>
              <a:t>Post-Processing (K-N) Trade-Off : Event Sensitivity vs FPR/h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613E47-F2B6-2A17-FF35-978DA1B249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Add </a:t>
            </a:r>
            <a:r>
              <a:rPr lang="en-US" i="1" noProof="0"/>
              <a:t>date</a:t>
            </a:r>
            <a:r>
              <a:rPr lang="en-US" noProof="0"/>
              <a:t> or a third information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A4043D-B931-708E-E88D-AF7FDE1B31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6" name="Grafik 5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4902E69-AB9F-C52F-A722-75A7185D6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"/>
          <a:stretch/>
        </p:blipFill>
        <p:spPr>
          <a:xfrm>
            <a:off x="431638" y="1361330"/>
            <a:ext cx="10122241" cy="4585110"/>
          </a:xfrm>
          <a:prstGeom prst="rect">
            <a:avLst/>
          </a:prstGeom>
          <a:noFill/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EF9635C-8F64-33CB-B6A5-1B4C35AF78E0}"/>
              </a:ext>
            </a:extLst>
          </p:cNvPr>
          <p:cNvSpPr/>
          <p:nvPr/>
        </p:nvSpPr>
        <p:spPr>
          <a:xfrm rot="1081445">
            <a:off x="4544560" y="2304365"/>
            <a:ext cx="4765467" cy="558467"/>
          </a:xfrm>
          <a:prstGeom prst="rightArrow">
            <a:avLst>
              <a:gd name="adj1" fmla="val 50000"/>
              <a:gd name="adj2" fmla="val 6317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0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5|3.7|2.6|4.1|2|2.2|1.7|1.2|4.1|2.4|2.9|6|9.9|3.4|5|2.8|4.3|10.5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6.1|8.3|8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9|4.9|6.8|9.3|1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1.4|18.1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6|1.3|2.3|21.3|20.9|9.5|23.1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5|24.3|14.4|1.6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6|3.4|1.8|19.9|15.9|19.8|11.3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3|3|6.8|6.1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5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|10|15.9|5.5|2|5.3|22.8|25|10.3|6.3|2.9|3.3|9.6|22.2|6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1.8|12.2|4.1|7.8|14.2|2.7|1|2.4|6.5|1.1|2.9|0.4|2|1.6|31.4|7.1|0.9|3.3|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ADD93652-2587-4441-98C8-9542676EB575}"/>
    </a:ext>
  </a:extLst>
</a:theme>
</file>

<file path=ppt/theme/theme2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3.xml><?xml version="1.0" encoding="utf-8"?>
<a:theme xmlns:a="http://schemas.openxmlformats.org/drawingml/2006/main" name="No templat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PULP Calibri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lp_2022" id="{3CE89E8F-20E3-B94F-AB91-BF4B5F770EBF}" vid="{785F8554-DFFE-874C-83C2-E188EE49CA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1F35504CE822A459E74C6D700C8A6F4" ma:contentTypeVersion="13" ma:contentTypeDescription="Ein neues Dokument erstellen." ma:contentTypeScope="" ma:versionID="bc79a5269f24bf20ca1ef02d8db27db4">
  <xsd:schema xmlns:xsd="http://www.w3.org/2001/XMLSchema" xmlns:xs="http://www.w3.org/2001/XMLSchema" xmlns:p="http://schemas.microsoft.com/office/2006/metadata/properties" xmlns:ns3="a63c519c-7556-47de-b8d5-04084f4ea226" targetNamespace="http://schemas.microsoft.com/office/2006/metadata/properties" ma:root="true" ma:fieldsID="a4067de2f4bd2b4b25e953b5b29d62f3" ns3:_="">
    <xsd:import namespace="a63c519c-7556-47de-b8d5-04084f4ea2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c519c-7556-47de-b8d5-04084f4ea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63c519c-7556-47de-b8d5-04084f4ea22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D214F5-9EB3-41D9-8BC7-C5B369127B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3c519c-7556-47de-b8d5-04084f4ea2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56854-27BA-4BE7-9275-29FDD3BC72C9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a63c519c-7556-47de-b8d5-04084f4ea22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EAE6D9-6FFA-453C-A776-C791E19F14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794</Words>
  <Application>Microsoft Office PowerPoint</Application>
  <PresentationFormat>Benutzerdefiniert</PresentationFormat>
  <Paragraphs>160</Paragraphs>
  <Slides>24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Consolas</vt:lpstr>
      <vt:lpstr>Wingdings</vt:lpstr>
      <vt:lpstr>PULP Triangle</vt:lpstr>
      <vt:lpstr>PULP Code</vt:lpstr>
      <vt:lpstr>No template</vt:lpstr>
      <vt:lpstr>Exploration of Seizure Prediction Methods Tailored for Wearable Devices</vt:lpstr>
      <vt:lpstr>Epileptic Seizures</vt:lpstr>
      <vt:lpstr>Epileptic Seizure Prediction</vt:lpstr>
      <vt:lpstr>SoA Models: Seizure Prediciton</vt:lpstr>
      <vt:lpstr>EpiDeNet for Seizure Prediciton</vt:lpstr>
      <vt:lpstr>Model</vt:lpstr>
      <vt:lpstr>Data Handling (Per Subject)</vt:lpstr>
      <vt:lpstr>Post Processing</vt:lpstr>
      <vt:lpstr>Post-Processing (K-N) Trade-Off : Event Sensitivity vs FPR/h</vt:lpstr>
      <vt:lpstr>Results: Comparison with SoA</vt:lpstr>
      <vt:lpstr>From Alarms to Risk Levels</vt:lpstr>
      <vt:lpstr>Trade‐Off: Pre‐Ictal vs. Prediction Performance</vt:lpstr>
      <vt:lpstr>Channel Reduction Effects</vt:lpstr>
      <vt:lpstr>Conclusion &amp; Future Work</vt:lpstr>
      <vt:lpstr>PowerPoint-Präsentation</vt:lpstr>
      <vt:lpstr>PowerPoint-Präsentation</vt:lpstr>
      <vt:lpstr>Backup Slides</vt:lpstr>
      <vt:lpstr>Results Model 1</vt:lpstr>
      <vt:lpstr>Lead Seizure Model -&gt; Only Windows</vt:lpstr>
      <vt:lpstr>Model without Validation</vt:lpstr>
      <vt:lpstr>Results Model 2</vt:lpstr>
      <vt:lpstr>PowerPoint-Präsentation</vt:lpstr>
      <vt:lpstr>Limitations and Solutions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PULP presentation (v1.1, 07.2022)</dc:title>
  <dc:creator>sebi frey</dc:creator>
  <cp:lastModifiedBy>Toulev  Kyrill</cp:lastModifiedBy>
  <cp:revision>11</cp:revision>
  <dcterms:created xsi:type="dcterms:W3CDTF">2023-04-21T09:14:48Z</dcterms:created>
  <dcterms:modified xsi:type="dcterms:W3CDTF">2025-06-02T14:08:25Z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0x010100C1F35504CE822A459E74C6D700C8A6F4</vt:lpwstr>
  </property>
</Properties>
</file>